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256" r:id="rId5"/>
    <p:sldId id="298" r:id="rId6"/>
    <p:sldId id="288" r:id="rId7"/>
    <p:sldId id="305" r:id="rId8"/>
    <p:sldId id="299" r:id="rId9"/>
    <p:sldId id="301" r:id="rId10"/>
    <p:sldId id="302" r:id="rId11"/>
    <p:sldId id="303" r:id="rId12"/>
    <p:sldId id="304" r:id="rId13"/>
    <p:sldId id="264" r:id="rId14"/>
    <p:sldId id="265" r:id="rId15"/>
    <p:sldId id="300" r:id="rId16"/>
    <p:sldId id="306" r:id="rId17"/>
    <p:sldId id="307" r:id="rId18"/>
    <p:sldId id="271" r:id="rId19"/>
    <p:sldId id="272" r:id="rId20"/>
    <p:sldId id="273" r:id="rId21"/>
    <p:sldId id="274" r:id="rId22"/>
    <p:sldId id="308" r:id="rId23"/>
    <p:sldId id="276" r:id="rId24"/>
    <p:sldId id="309" r:id="rId25"/>
    <p:sldId id="310" r:id="rId26"/>
    <p:sldId id="311" r:id="rId27"/>
    <p:sldId id="313" r:id="rId28"/>
    <p:sldId id="314" r:id="rId29"/>
    <p:sldId id="315" r:id="rId30"/>
    <p:sldId id="285" r:id="rId31"/>
    <p:sldId id="294"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70" autoAdjust="0"/>
    <p:restoredTop sz="92549" autoAdjust="0"/>
  </p:normalViewPr>
  <p:slideViewPr>
    <p:cSldViewPr snapToGrid="0">
      <p:cViewPr varScale="1">
        <p:scale>
          <a:sx n="98" d="100"/>
          <a:sy n="98" d="100"/>
        </p:scale>
        <p:origin x="208" y="640"/>
      </p:cViewPr>
      <p:guideLst>
        <p:guide pos="3840"/>
        <p:guide orient="horz" pos="2160"/>
      </p:guideLst>
    </p:cSldViewPr>
  </p:slideViewPr>
  <p:outlineViewPr>
    <p:cViewPr>
      <p:scale>
        <a:sx n="33" d="100"/>
        <a:sy n="33" d="100"/>
      </p:scale>
      <p:origin x="0" y="-7296"/>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6"/>
            <c:invertIfNegative val="0"/>
            <c:bubble3D val="0"/>
            <c:spPr>
              <a:solidFill>
                <a:schemeClr val="accent2"/>
              </a:solidFill>
              <a:ln>
                <a:noFill/>
              </a:ln>
              <a:effectLst/>
              <a:sp3d/>
            </c:spPr>
            <c:extLst>
              <c:ext xmlns:c16="http://schemas.microsoft.com/office/drawing/2014/chart" uri="{C3380CC4-5D6E-409C-BE32-E72D297353CC}">
                <c16:uniqueId val="{00000006-0111-A54F-9DB7-B46178793F49}"/>
              </c:ext>
            </c:extLst>
          </c:dPt>
          <c:dPt>
            <c:idx val="8"/>
            <c:invertIfNegative val="0"/>
            <c:bubble3D val="0"/>
            <c:spPr>
              <a:solidFill>
                <a:schemeClr val="accent2"/>
              </a:solidFill>
              <a:ln>
                <a:noFill/>
              </a:ln>
              <a:effectLst/>
              <a:sp3d/>
            </c:spPr>
            <c:extLst>
              <c:ext xmlns:c16="http://schemas.microsoft.com/office/drawing/2014/chart" uri="{C3380CC4-5D6E-409C-BE32-E72D297353CC}">
                <c16:uniqueId val="{00000008-0111-A54F-9DB7-B46178793F49}"/>
              </c:ext>
            </c:extLst>
          </c:dPt>
          <c:dLbls>
            <c:dLbl>
              <c:idx val="0"/>
              <c:layout>
                <c:manualLayout>
                  <c:x val="9.9857346647646353E-3"/>
                  <c:y val="-1.2165450121654545E-2"/>
                </c:manualLayout>
              </c:layout>
              <c:tx>
                <c:rich>
                  <a:bodyPr/>
                  <a:lstStyle/>
                  <a:p>
                    <a:fld id="{07B08173-7BD0-2048-81BD-5EB7645C0184}" type="VALUE">
                      <a:rPr lang="en-US" sz="1100"/>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111-A54F-9DB7-B46178793F49}"/>
                </c:ext>
              </c:extLst>
            </c:dLbl>
            <c:dLbl>
              <c:idx val="1"/>
              <c:layout>
                <c:manualLayout>
                  <c:x val="8.5592011412268191E-3"/>
                  <c:y val="-1.2165450121654457E-2"/>
                </c:manualLayout>
              </c:layout>
              <c:tx>
                <c:rich>
                  <a:bodyPr/>
                  <a:lstStyle/>
                  <a:p>
                    <a:fld id="{F44F6CC3-EE17-5F4A-B536-DF43344F2D8A}" type="VALUE">
                      <a:rPr lang="en-US" sz="1100"/>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111-A54F-9DB7-B46178793F49}"/>
                </c:ext>
              </c:extLst>
            </c:dLbl>
            <c:dLbl>
              <c:idx val="2"/>
              <c:layout>
                <c:manualLayout>
                  <c:x val="9.9857346647646214E-3"/>
                  <c:y val="-1.7031630170316302E-2"/>
                </c:manualLayout>
              </c:layout>
              <c:tx>
                <c:rich>
                  <a:bodyPr/>
                  <a:lstStyle/>
                  <a:p>
                    <a:fld id="{9981DCDD-EF5F-BD44-8E03-EA8B2270FF59}" type="VALUE">
                      <a:rPr lang="en-US" sz="1100"/>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111-A54F-9DB7-B46178793F49}"/>
                </c:ext>
              </c:extLst>
            </c:dLbl>
            <c:dLbl>
              <c:idx val="3"/>
              <c:layout>
                <c:manualLayout>
                  <c:x val="7.132667617688963E-3"/>
                  <c:y val="-1.4598540145985446E-2"/>
                </c:manualLayout>
              </c:layout>
              <c:tx>
                <c:rich>
                  <a:bodyPr/>
                  <a:lstStyle/>
                  <a:p>
                    <a:fld id="{E76CB6A2-A66B-8143-B634-D8D8283E7890}" type="VALUE">
                      <a:rPr lang="en-US" sz="1100"/>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111-A54F-9DB7-B46178793F49}"/>
                </c:ext>
              </c:extLst>
            </c:dLbl>
            <c:dLbl>
              <c:idx val="4"/>
              <c:layout>
                <c:manualLayout>
                  <c:x val="4.2796005706134095E-3"/>
                  <c:y val="-9.7323600973236012E-3"/>
                </c:manualLayout>
              </c:layout>
              <c:tx>
                <c:rich>
                  <a:bodyPr/>
                  <a:lstStyle/>
                  <a:p>
                    <a:fld id="{A042B1B0-AEC7-CF49-A407-E65A2D6A31D6}" type="VALUE">
                      <a:rPr lang="en-US" sz="1100"/>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111-A54F-9DB7-B46178793F49}"/>
                </c:ext>
              </c:extLst>
            </c:dLbl>
            <c:dLbl>
              <c:idx val="5"/>
              <c:layout>
                <c:manualLayout>
                  <c:x val="8.5592011412268191E-3"/>
                  <c:y val="-1.4598540145985446E-2"/>
                </c:manualLayout>
              </c:layout>
              <c:tx>
                <c:rich>
                  <a:bodyPr/>
                  <a:lstStyle/>
                  <a:p>
                    <a:fld id="{951AA253-C987-BC47-838B-40EE8573BCBE}" type="VALUE">
                      <a:rPr lang="en-US" sz="1100"/>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111-A54F-9DB7-B46178793F49}"/>
                </c:ext>
              </c:extLst>
            </c:dLbl>
            <c:dLbl>
              <c:idx val="6"/>
              <c:layout>
                <c:manualLayout>
                  <c:x val="7.1326676176890159E-3"/>
                  <c:y val="-1.216545012165459E-2"/>
                </c:manualLayout>
              </c:layout>
              <c:spPr>
                <a:noFill/>
                <a:ln>
                  <a:noFill/>
                </a:ln>
                <a:effectLst/>
              </c:spPr>
              <c:txPr>
                <a:bodyPr rot="0" spcFirstLastPara="1" vertOverflow="ellipsis" vert="horz" wrap="square" anchor="ctr" anchorCtr="1"/>
                <a:lstStyle/>
                <a:p>
                  <a:pPr>
                    <a:defRPr sz="1100" b="1"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11-A54F-9DB7-B46178793F49}"/>
                </c:ext>
              </c:extLst>
            </c:dLbl>
            <c:dLbl>
              <c:idx val="7"/>
              <c:layout>
                <c:manualLayout>
                  <c:x val="8.5592011412268191E-3"/>
                  <c:y val="-1.2165450121654502E-2"/>
                </c:manualLayout>
              </c:layout>
              <c:spPr>
                <a:noFill/>
                <a:ln>
                  <a:noFill/>
                </a:ln>
                <a:effectLst/>
              </c:spPr>
              <c:txPr>
                <a:bodyPr rot="0" spcFirstLastPara="1" vertOverflow="ellipsis" vert="horz" wrap="square" anchor="ctr" anchorCtr="1"/>
                <a:lstStyle/>
                <a:p>
                  <a:pPr>
                    <a:defRPr sz="1100" b="1"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11-A54F-9DB7-B46178793F49}"/>
                </c:ext>
              </c:extLst>
            </c:dLbl>
            <c:dLbl>
              <c:idx val="8"/>
              <c:layout>
                <c:manualLayout>
                  <c:x val="8.559201141226715E-3"/>
                  <c:y val="-1.2165450121654502E-2"/>
                </c:manualLayout>
              </c:layout>
              <c:spPr>
                <a:noFill/>
                <a:ln>
                  <a:noFill/>
                </a:ln>
                <a:effectLst/>
              </c:spPr>
              <c:txPr>
                <a:bodyPr rot="0" spcFirstLastPara="1" vertOverflow="ellipsis" vert="horz" wrap="square" anchor="ctr" anchorCtr="1"/>
                <a:lstStyle/>
                <a:p>
                  <a:pPr>
                    <a:defRPr sz="1100" b="1"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111-A54F-9DB7-B46178793F49}"/>
                </c:ext>
              </c:extLst>
            </c:dLbl>
            <c:dLbl>
              <c:idx val="9"/>
              <c:layout>
                <c:manualLayout>
                  <c:x val="8.559201141226715E-3"/>
                  <c:y val="-1.2165450121654502E-2"/>
                </c:manualLayout>
              </c:layout>
              <c:spPr>
                <a:noFill/>
                <a:ln>
                  <a:noFill/>
                </a:ln>
                <a:effectLst/>
              </c:spPr>
              <c:txPr>
                <a:bodyPr rot="0" spcFirstLastPara="1" vertOverflow="ellipsis" vert="horz" wrap="square" anchor="ctr" anchorCtr="1"/>
                <a:lstStyle/>
                <a:p>
                  <a:pPr>
                    <a:defRPr sz="1100" b="1"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111-A54F-9DB7-B46178793F49}"/>
                </c:ext>
              </c:extLst>
            </c:dLbl>
            <c:dLbl>
              <c:idx val="10"/>
              <c:layout>
                <c:manualLayout>
                  <c:x val="8.559201141226715E-3"/>
                  <c:y val="-1.4598540145985424E-2"/>
                </c:manualLayout>
              </c:layout>
              <c:spPr>
                <a:noFill/>
                <a:ln>
                  <a:noFill/>
                </a:ln>
                <a:effectLst/>
              </c:spPr>
              <c:txPr>
                <a:bodyPr rot="0" spcFirstLastPara="1" vertOverflow="ellipsis" vert="horz" wrap="square" anchor="ctr" anchorCtr="1"/>
                <a:lstStyle/>
                <a:p>
                  <a:pPr>
                    <a:defRPr sz="1100" b="1"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111-A54F-9DB7-B46178793F49}"/>
                </c:ext>
              </c:extLst>
            </c:dLbl>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Sheet1!$A$1:$A$11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Sheet1!$B$1:$B$11</c:f>
              <c:numCache>
                <c:formatCode>General</c:formatCode>
                <c:ptCount val="11"/>
                <c:pt idx="0">
                  <c:v>366</c:v>
                </c:pt>
                <c:pt idx="1">
                  <c:v>349</c:v>
                </c:pt>
                <c:pt idx="2">
                  <c:v>379</c:v>
                </c:pt>
                <c:pt idx="3">
                  <c:v>451</c:v>
                </c:pt>
                <c:pt idx="4">
                  <c:v>542</c:v>
                </c:pt>
                <c:pt idx="5">
                  <c:v>424</c:v>
                </c:pt>
                <c:pt idx="6">
                  <c:v>230</c:v>
                </c:pt>
                <c:pt idx="7">
                  <c:v>447</c:v>
                </c:pt>
                <c:pt idx="8">
                  <c:v>213</c:v>
                </c:pt>
                <c:pt idx="9">
                  <c:v>300</c:v>
                </c:pt>
                <c:pt idx="10">
                  <c:v>508</c:v>
                </c:pt>
              </c:numCache>
            </c:numRef>
          </c:val>
          <c:extLst>
            <c:ext xmlns:c16="http://schemas.microsoft.com/office/drawing/2014/chart" uri="{C3380CC4-5D6E-409C-BE32-E72D297353CC}">
              <c16:uniqueId val="{0000000B-0111-A54F-9DB7-B46178793F49}"/>
            </c:ext>
          </c:extLst>
        </c:ser>
        <c:dLbls>
          <c:showLegendKey val="0"/>
          <c:showVal val="1"/>
          <c:showCatName val="0"/>
          <c:showSerName val="0"/>
          <c:showPercent val="0"/>
          <c:showBubbleSize val="0"/>
        </c:dLbls>
        <c:gapWidth val="130"/>
        <c:gapDepth val="56"/>
        <c:shape val="box"/>
        <c:axId val="442291536"/>
        <c:axId val="442293184"/>
        <c:axId val="0"/>
      </c:bar3DChart>
      <c:catAx>
        <c:axId val="442291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dk1"/>
                </a:solidFill>
                <a:latin typeface="+mn-lt"/>
                <a:ea typeface="+mn-ea"/>
                <a:cs typeface="+mn-cs"/>
              </a:defRPr>
            </a:pPr>
            <a:endParaRPr lang="en-US"/>
          </a:p>
        </c:txPr>
        <c:crossAx val="442293184"/>
        <c:crosses val="autoZero"/>
        <c:auto val="1"/>
        <c:lblAlgn val="ctr"/>
        <c:lblOffset val="100"/>
        <c:noMultiLvlLbl val="0"/>
      </c:catAx>
      <c:valAx>
        <c:axId val="442293184"/>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dk1"/>
                </a:solidFill>
                <a:latin typeface="+mn-lt"/>
                <a:ea typeface="+mn-ea"/>
                <a:cs typeface="+mn-cs"/>
              </a:defRPr>
            </a:pPr>
            <a:endParaRPr lang="en-US"/>
          </a:p>
        </c:txPr>
        <c:crossAx val="44229153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dk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10/22/21</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10/22/21</a:t>
            </a:fld>
            <a:endParaRP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per BCATML</a:t>
            </a:r>
            <a:r>
              <a:rPr lang="en-CA" baseline="0" dirty="0"/>
              <a:t> Constitution, only active BCTF members in good standing are eligible to vote.</a:t>
            </a:r>
            <a:endParaRPr lang="en-CA" dirty="0"/>
          </a:p>
        </p:txBody>
      </p:sp>
      <p:sp>
        <p:nvSpPr>
          <p:cNvPr id="4" name="Slide Number Placeholder 3"/>
          <p:cNvSpPr>
            <a:spLocks noGrp="1"/>
          </p:cNvSpPr>
          <p:nvPr>
            <p:ph type="sldNum" sz="quarter" idx="5"/>
          </p:nvPr>
        </p:nvSpPr>
        <p:spPr/>
        <p:txBody>
          <a:bodyPr/>
          <a:lstStyle/>
          <a:p>
            <a:fld id="{A3CC99CD-015C-9349-B06D-3D98EE473027}" type="slidenum">
              <a:rPr lang="en-CA" smtClean="0"/>
              <a:t>2</a:t>
            </a:fld>
            <a:endParaRPr lang="en-CA" dirty="0"/>
          </a:p>
        </p:txBody>
      </p:sp>
    </p:spTree>
    <p:extLst>
      <p:ext uri="{BB962C8B-B14F-4D97-AF65-F5344CB8AC3E}">
        <p14:creationId xmlns:p14="http://schemas.microsoft.com/office/powerpoint/2010/main" val="2408628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BCATML offers four $500 scholarships and grants to graduating students to pursue their language studies at the post-secondary level, as well as support teachers wishing to improve or learn a new language to teach. </a:t>
            </a:r>
          </a:p>
        </p:txBody>
      </p:sp>
      <p:sp>
        <p:nvSpPr>
          <p:cNvPr id="4" name="Slide Number Placeholder 3"/>
          <p:cNvSpPr>
            <a:spLocks noGrp="1"/>
          </p:cNvSpPr>
          <p:nvPr>
            <p:ph type="sldNum" sz="quarter" idx="5"/>
          </p:nvPr>
        </p:nvSpPr>
        <p:spPr/>
        <p:txBody>
          <a:bodyPr/>
          <a:lstStyle/>
          <a:p>
            <a:fld id="{A3CC99CD-015C-9349-B06D-3D98EE473027}" type="slidenum">
              <a:rPr lang="en-CA" smtClean="0"/>
              <a:t>15</a:t>
            </a:fld>
            <a:endParaRPr lang="en-CA" dirty="0"/>
          </a:p>
        </p:txBody>
      </p:sp>
    </p:spTree>
    <p:extLst>
      <p:ext uri="{BB962C8B-B14F-4D97-AF65-F5344CB8AC3E}">
        <p14:creationId xmlns:p14="http://schemas.microsoft.com/office/powerpoint/2010/main" val="2948168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Best kept secret is the additional funding for BC teachers to attend a conference or training program to improve one’s understanding of French. Apply *EARLY* (months in advance) to see if you have been awarded funds.</a:t>
            </a:r>
          </a:p>
        </p:txBody>
      </p:sp>
      <p:sp>
        <p:nvSpPr>
          <p:cNvPr id="4" name="Slide Number Placeholder 3"/>
          <p:cNvSpPr>
            <a:spLocks noGrp="1"/>
          </p:cNvSpPr>
          <p:nvPr>
            <p:ph type="sldNum" sz="quarter" idx="5"/>
          </p:nvPr>
        </p:nvSpPr>
        <p:spPr/>
        <p:txBody>
          <a:bodyPr/>
          <a:lstStyle/>
          <a:p>
            <a:fld id="{A3CC99CD-015C-9349-B06D-3D98EE473027}" type="slidenum">
              <a:rPr lang="en-CA" smtClean="0"/>
              <a:t>16</a:t>
            </a:fld>
            <a:endParaRPr lang="en-CA" dirty="0"/>
          </a:p>
        </p:txBody>
      </p:sp>
    </p:spTree>
    <p:extLst>
      <p:ext uri="{BB962C8B-B14F-4D97-AF65-F5344CB8AC3E}">
        <p14:creationId xmlns:p14="http://schemas.microsoft.com/office/powerpoint/2010/main" val="4021640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BCATML consolidated all known post-secondary institutions in BC and the languages they offer to undergraduate students.</a:t>
            </a:r>
          </a:p>
        </p:txBody>
      </p:sp>
      <p:sp>
        <p:nvSpPr>
          <p:cNvPr id="4" name="Slide Number Placeholder 3"/>
          <p:cNvSpPr>
            <a:spLocks noGrp="1"/>
          </p:cNvSpPr>
          <p:nvPr>
            <p:ph type="sldNum" sz="quarter" idx="5"/>
          </p:nvPr>
        </p:nvSpPr>
        <p:spPr/>
        <p:txBody>
          <a:bodyPr/>
          <a:lstStyle/>
          <a:p>
            <a:fld id="{A3CC99CD-015C-9349-B06D-3D98EE473027}" type="slidenum">
              <a:rPr lang="en-CA" smtClean="0"/>
              <a:t>17</a:t>
            </a:fld>
            <a:endParaRPr lang="en-CA" dirty="0"/>
          </a:p>
        </p:txBody>
      </p:sp>
    </p:spTree>
    <p:extLst>
      <p:ext uri="{BB962C8B-B14F-4D97-AF65-F5344CB8AC3E}">
        <p14:creationId xmlns:p14="http://schemas.microsoft.com/office/powerpoint/2010/main" val="3491321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Beautiful British Columbia contest is a creative and fun way to get more involved with your Provincial Specialist Association and to educate other teachers in the province about the beauty found throughout BC. The entry form takes less than 5 minutes to complete and helps you to learn the different indigenous lands upon which we live, we learn, we play, and we do our work.</a:t>
            </a:r>
          </a:p>
        </p:txBody>
      </p:sp>
      <p:sp>
        <p:nvSpPr>
          <p:cNvPr id="4" name="Slide Number Placeholder 3"/>
          <p:cNvSpPr>
            <a:spLocks noGrp="1"/>
          </p:cNvSpPr>
          <p:nvPr>
            <p:ph type="sldNum" sz="quarter" idx="5"/>
          </p:nvPr>
        </p:nvSpPr>
        <p:spPr/>
        <p:txBody>
          <a:bodyPr/>
          <a:lstStyle/>
          <a:p>
            <a:fld id="{A3CC99CD-015C-9349-B06D-3D98EE473027}" type="slidenum">
              <a:rPr lang="en-CA" smtClean="0"/>
              <a:t>18</a:t>
            </a:fld>
            <a:endParaRPr lang="en-CA" dirty="0"/>
          </a:p>
        </p:txBody>
      </p:sp>
    </p:spTree>
    <p:extLst>
      <p:ext uri="{BB962C8B-B14F-4D97-AF65-F5344CB8AC3E}">
        <p14:creationId xmlns:p14="http://schemas.microsoft.com/office/powerpoint/2010/main" val="877922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BCATML made donations to provide mental health services for Indigenous communities reliving the trauma of the recent discovery of children’s bodies on former residential school grounds and to help rebuild Indigenous communities in our province, with a special targeted donation to the First Nations community of Lytton.</a:t>
            </a:r>
          </a:p>
        </p:txBody>
      </p:sp>
      <p:sp>
        <p:nvSpPr>
          <p:cNvPr id="4" name="Slide Number Placeholder 3"/>
          <p:cNvSpPr>
            <a:spLocks noGrp="1"/>
          </p:cNvSpPr>
          <p:nvPr>
            <p:ph type="sldNum" sz="quarter" idx="5"/>
          </p:nvPr>
        </p:nvSpPr>
        <p:spPr/>
        <p:txBody>
          <a:bodyPr/>
          <a:lstStyle/>
          <a:p>
            <a:fld id="{A3CC99CD-015C-9349-B06D-3D98EE473027}" type="slidenum">
              <a:rPr lang="en-CA" smtClean="0"/>
              <a:t>19</a:t>
            </a:fld>
            <a:endParaRPr lang="en-CA" dirty="0"/>
          </a:p>
        </p:txBody>
      </p:sp>
    </p:spTree>
    <p:extLst>
      <p:ext uri="{BB962C8B-B14F-4D97-AF65-F5344CB8AC3E}">
        <p14:creationId xmlns:p14="http://schemas.microsoft.com/office/powerpoint/2010/main" val="585851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 list of some of the projects we are working on this year; realizing that the COVID-19 pandemic may limit our ability to host some of these events.</a:t>
            </a:r>
          </a:p>
        </p:txBody>
      </p:sp>
      <p:sp>
        <p:nvSpPr>
          <p:cNvPr id="4" name="Slide Number Placeholder 3"/>
          <p:cNvSpPr>
            <a:spLocks noGrp="1"/>
          </p:cNvSpPr>
          <p:nvPr>
            <p:ph type="sldNum" sz="quarter" idx="5"/>
          </p:nvPr>
        </p:nvSpPr>
        <p:spPr/>
        <p:txBody>
          <a:bodyPr/>
          <a:lstStyle/>
          <a:p>
            <a:fld id="{A3CC99CD-015C-9349-B06D-3D98EE473027}" type="slidenum">
              <a:rPr lang="en-CA" smtClean="0"/>
              <a:t>20</a:t>
            </a:fld>
            <a:endParaRPr lang="en-CA" dirty="0"/>
          </a:p>
        </p:txBody>
      </p:sp>
    </p:spTree>
    <p:extLst>
      <p:ext uri="{BB962C8B-B14F-4D97-AF65-F5344CB8AC3E}">
        <p14:creationId xmlns:p14="http://schemas.microsoft.com/office/powerpoint/2010/main" val="1141471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030A0"/>
                </a:solidFill>
              </a:rPr>
              <a:t>BCATML Program Statement for 2021-2022.   URL Link: https://drive.google.com/file/d/1B3XPtnjeZ8chinR3qO1SRyBl-95ZrKOL/view?usp=sharing </a:t>
            </a:r>
          </a:p>
          <a:p>
            <a:endParaRPr lang="fr-CA" dirty="0"/>
          </a:p>
        </p:txBody>
      </p:sp>
      <p:sp>
        <p:nvSpPr>
          <p:cNvPr id="4" name="Slide Number Placeholder 3"/>
          <p:cNvSpPr>
            <a:spLocks noGrp="1"/>
          </p:cNvSpPr>
          <p:nvPr>
            <p:ph type="sldNum" sz="quarter" idx="10"/>
          </p:nvPr>
        </p:nvSpPr>
        <p:spPr/>
        <p:txBody>
          <a:bodyPr/>
          <a:lstStyle/>
          <a:p>
            <a:fld id="{7FB667E1-E601-4AAF-B95C-B25720D70A60}" type="slidenum">
              <a:rPr lang="fr-CA" smtClean="0"/>
              <a:t>21</a:t>
            </a:fld>
            <a:endParaRPr lang="fr-CA" dirty="0"/>
          </a:p>
        </p:txBody>
      </p:sp>
    </p:spTree>
    <p:extLst>
      <p:ext uri="{BB962C8B-B14F-4D97-AF65-F5344CB8AC3E}">
        <p14:creationId xmlns:p14="http://schemas.microsoft.com/office/powerpoint/2010/main" val="4248948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7030A0"/>
                </a:solidFill>
              </a:rPr>
              <a:t>Motion #4: To adopt the president’s report and BCATML Program Statement for 2021-2022.</a:t>
            </a:r>
            <a:endParaRPr lang="en-CA" dirty="0"/>
          </a:p>
        </p:txBody>
      </p:sp>
      <p:sp>
        <p:nvSpPr>
          <p:cNvPr id="4" name="Slide Number Placeholder 3"/>
          <p:cNvSpPr>
            <a:spLocks noGrp="1"/>
          </p:cNvSpPr>
          <p:nvPr>
            <p:ph type="sldNum" sz="quarter" idx="5"/>
          </p:nvPr>
        </p:nvSpPr>
        <p:spPr/>
        <p:txBody>
          <a:bodyPr/>
          <a:lstStyle/>
          <a:p>
            <a:fld id="{7FB667E1-E601-4AAF-B95C-B25720D70A60}" type="slidenum">
              <a:rPr lang="en-CA" smtClean="0"/>
              <a:t>22</a:t>
            </a:fld>
            <a:endParaRPr lang="en-CA" dirty="0"/>
          </a:p>
        </p:txBody>
      </p:sp>
    </p:spTree>
    <p:extLst>
      <p:ext uri="{BB962C8B-B14F-4D97-AF65-F5344CB8AC3E}">
        <p14:creationId xmlns:p14="http://schemas.microsoft.com/office/powerpoint/2010/main" val="1111469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030A0"/>
                </a:solidFill>
              </a:rPr>
              <a:t>BCATML proposed Operating Budget for 2021-2022.   URL Link: https://drive.google.com/file/d/1D_FypfXVAiuJQf8VLHnLQ9T6C7syE7Rc/view?usp=sharing </a:t>
            </a:r>
            <a:endParaRPr lang="fr-CA" dirty="0"/>
          </a:p>
        </p:txBody>
      </p:sp>
      <p:sp>
        <p:nvSpPr>
          <p:cNvPr id="4" name="Slide Number Placeholder 3"/>
          <p:cNvSpPr>
            <a:spLocks noGrp="1"/>
          </p:cNvSpPr>
          <p:nvPr>
            <p:ph type="sldNum" sz="quarter" idx="10"/>
          </p:nvPr>
        </p:nvSpPr>
        <p:spPr/>
        <p:txBody>
          <a:bodyPr/>
          <a:lstStyle/>
          <a:p>
            <a:fld id="{7FB667E1-E601-4AAF-B95C-B25720D70A60}" type="slidenum">
              <a:rPr lang="fr-CA" smtClean="0"/>
              <a:t>24</a:t>
            </a:fld>
            <a:endParaRPr lang="fr-CA" dirty="0"/>
          </a:p>
        </p:txBody>
      </p:sp>
    </p:spTree>
    <p:extLst>
      <p:ext uri="{BB962C8B-B14F-4D97-AF65-F5344CB8AC3E}">
        <p14:creationId xmlns:p14="http://schemas.microsoft.com/office/powerpoint/2010/main" val="473755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7030A0"/>
                </a:solidFill>
              </a:rPr>
              <a:t>Motion #5: To adopt the proposed operating budget for 2021-2022.</a:t>
            </a:r>
            <a:endParaRPr lang="en-CA" dirty="0"/>
          </a:p>
        </p:txBody>
      </p:sp>
      <p:sp>
        <p:nvSpPr>
          <p:cNvPr id="4" name="Slide Number Placeholder 3"/>
          <p:cNvSpPr>
            <a:spLocks noGrp="1"/>
          </p:cNvSpPr>
          <p:nvPr>
            <p:ph type="sldNum" sz="quarter" idx="5"/>
          </p:nvPr>
        </p:nvSpPr>
        <p:spPr/>
        <p:txBody>
          <a:bodyPr/>
          <a:lstStyle/>
          <a:p>
            <a:fld id="{7FB667E1-E601-4AAF-B95C-B25720D70A60}" type="slidenum">
              <a:rPr lang="en-CA" smtClean="0"/>
              <a:t>25</a:t>
            </a:fld>
            <a:endParaRPr lang="en-CA" dirty="0"/>
          </a:p>
        </p:txBody>
      </p:sp>
    </p:spTree>
    <p:extLst>
      <p:ext uri="{BB962C8B-B14F-4D97-AF65-F5344CB8AC3E}">
        <p14:creationId xmlns:p14="http://schemas.microsoft.com/office/powerpoint/2010/main" val="97929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7FB667E1-E601-4AAF-B95C-B25720D70A60}" type="slidenum">
              <a:rPr lang="fr-CA" smtClean="0"/>
              <a:t>3</a:t>
            </a:fld>
            <a:endParaRPr lang="fr-CA" dirty="0"/>
          </a:p>
        </p:txBody>
      </p:sp>
    </p:spTree>
    <p:extLst>
      <p:ext uri="{BB962C8B-B14F-4D97-AF65-F5344CB8AC3E}">
        <p14:creationId xmlns:p14="http://schemas.microsoft.com/office/powerpoint/2010/main" val="1140966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Only active BCTF members in good standing are eligible to run for office and to vote. There will be three calls for nominations for any Executive position from the floor. For any contested position, each candidate will be given one minute to address the AGM before votes are cast using the Poll feature in Zoom. All other positions will be acclaimed.</a:t>
            </a:r>
          </a:p>
        </p:txBody>
      </p:sp>
      <p:sp>
        <p:nvSpPr>
          <p:cNvPr id="4" name="Slide Number Placeholder 3"/>
          <p:cNvSpPr>
            <a:spLocks noGrp="1"/>
          </p:cNvSpPr>
          <p:nvPr>
            <p:ph type="sldNum" sz="quarter" idx="5"/>
          </p:nvPr>
        </p:nvSpPr>
        <p:spPr/>
        <p:txBody>
          <a:bodyPr/>
          <a:lstStyle/>
          <a:p>
            <a:fld id="{A3CC99CD-015C-9349-B06D-3D98EE473027}" type="slidenum">
              <a:rPr lang="en-CA" smtClean="0"/>
              <a:t>27</a:t>
            </a:fld>
            <a:endParaRPr lang="en-CA" dirty="0"/>
          </a:p>
        </p:txBody>
      </p:sp>
    </p:spTree>
    <p:extLst>
      <p:ext uri="{BB962C8B-B14F-4D97-AF65-F5344CB8AC3E}">
        <p14:creationId xmlns:p14="http://schemas.microsoft.com/office/powerpoint/2010/main" val="2480916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7030A0"/>
                </a:solidFill>
              </a:rPr>
              <a:t>Motion #6: To adjourn the Annual General Meeting of the BCATML.</a:t>
            </a:r>
            <a:endParaRPr lang="en-CA" dirty="0"/>
          </a:p>
        </p:txBody>
      </p:sp>
      <p:sp>
        <p:nvSpPr>
          <p:cNvPr id="4" name="Slide Number Placeholder 3"/>
          <p:cNvSpPr>
            <a:spLocks noGrp="1"/>
          </p:cNvSpPr>
          <p:nvPr>
            <p:ph type="sldNum" sz="quarter" idx="5"/>
          </p:nvPr>
        </p:nvSpPr>
        <p:spPr/>
        <p:txBody>
          <a:bodyPr/>
          <a:lstStyle/>
          <a:p>
            <a:fld id="{7FB667E1-E601-4AAF-B95C-B25720D70A60}" type="slidenum">
              <a:rPr lang="en-CA" smtClean="0"/>
              <a:t>28</a:t>
            </a:fld>
            <a:endParaRPr lang="en-CA" dirty="0"/>
          </a:p>
        </p:txBody>
      </p:sp>
    </p:spTree>
    <p:extLst>
      <p:ext uri="{BB962C8B-B14F-4D97-AF65-F5344CB8AC3E}">
        <p14:creationId xmlns:p14="http://schemas.microsoft.com/office/powerpoint/2010/main" val="2976478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year’s conference is being hosted on the traditional and unceded territories of the Musqueam nation who are the stewards and custodians of the lands and waters on which we gather today.</a:t>
            </a:r>
          </a:p>
        </p:txBody>
      </p:sp>
      <p:sp>
        <p:nvSpPr>
          <p:cNvPr id="4" name="Slide Number Placeholder 3"/>
          <p:cNvSpPr>
            <a:spLocks noGrp="1"/>
          </p:cNvSpPr>
          <p:nvPr>
            <p:ph type="sldNum" sz="quarter" idx="5"/>
          </p:nvPr>
        </p:nvSpPr>
        <p:spPr/>
        <p:txBody>
          <a:bodyPr/>
          <a:lstStyle/>
          <a:p>
            <a:fld id="{7FB667E1-E601-4AAF-B95C-B25720D70A60}" type="slidenum">
              <a:rPr lang="en-CA" smtClean="0"/>
              <a:t>4</a:t>
            </a:fld>
            <a:endParaRPr lang="en-CA" dirty="0"/>
          </a:p>
        </p:txBody>
      </p:sp>
    </p:spTree>
    <p:extLst>
      <p:ext uri="{BB962C8B-B14F-4D97-AF65-F5344CB8AC3E}">
        <p14:creationId xmlns:p14="http://schemas.microsoft.com/office/powerpoint/2010/main" val="611912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030A0"/>
                </a:solidFill>
              </a:rPr>
              <a:t>Motion #2: </a:t>
            </a:r>
            <a:r>
              <a:rPr lang="en-CA" sz="1200" dirty="0">
                <a:solidFill>
                  <a:srgbClr val="7030A0"/>
                </a:solidFill>
              </a:rPr>
              <a:t>To adopt the 2020 BCATML Annual General Meeting minutes of Friday, October 23, 2020.</a:t>
            </a:r>
            <a:endParaRPr lang="en-US" sz="1200" dirty="0">
              <a:solidFill>
                <a:srgbClr val="7030A0"/>
              </a:solidFill>
            </a:endParaRPr>
          </a:p>
          <a:p>
            <a:endParaRPr lang="fr-CA" dirty="0"/>
          </a:p>
        </p:txBody>
      </p:sp>
      <p:sp>
        <p:nvSpPr>
          <p:cNvPr id="4" name="Slide Number Placeholder 3"/>
          <p:cNvSpPr>
            <a:spLocks noGrp="1"/>
          </p:cNvSpPr>
          <p:nvPr>
            <p:ph type="sldNum" sz="quarter" idx="10"/>
          </p:nvPr>
        </p:nvSpPr>
        <p:spPr/>
        <p:txBody>
          <a:bodyPr/>
          <a:lstStyle/>
          <a:p>
            <a:fld id="{7FB667E1-E601-4AAF-B95C-B25720D70A60}" type="slidenum">
              <a:rPr lang="fr-CA" smtClean="0"/>
              <a:t>5</a:t>
            </a:fld>
            <a:endParaRPr lang="fr-CA" dirty="0"/>
          </a:p>
        </p:txBody>
      </p:sp>
    </p:spTree>
    <p:extLst>
      <p:ext uri="{BB962C8B-B14F-4D97-AF65-F5344CB8AC3E}">
        <p14:creationId xmlns:p14="http://schemas.microsoft.com/office/powerpoint/2010/main" val="1219458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are the dedicated VOLUNTEERS of your BCATML Executive. These educational leaders are advocates for second languages and strive to improve language programs for all BC students and teachers. Please join me in giving them a well-deserved round of applause using your reactions tab along the bottom of your screens or shout outs in the chat window.</a:t>
            </a:r>
          </a:p>
          <a:p>
            <a:endParaRPr lang="fr-CA" dirty="0"/>
          </a:p>
        </p:txBody>
      </p:sp>
      <p:sp>
        <p:nvSpPr>
          <p:cNvPr id="4" name="Slide Number Placeholder 3"/>
          <p:cNvSpPr>
            <a:spLocks noGrp="1"/>
          </p:cNvSpPr>
          <p:nvPr>
            <p:ph type="sldNum" sz="quarter" idx="10"/>
          </p:nvPr>
        </p:nvSpPr>
        <p:spPr/>
        <p:txBody>
          <a:bodyPr/>
          <a:lstStyle/>
          <a:p>
            <a:fld id="{7FB667E1-E601-4AAF-B95C-B25720D70A60}" type="slidenum">
              <a:rPr lang="fr-CA" smtClean="0"/>
              <a:t>6</a:t>
            </a:fld>
            <a:endParaRPr lang="fr-CA" dirty="0"/>
          </a:p>
        </p:txBody>
      </p:sp>
    </p:spTree>
    <p:extLst>
      <p:ext uri="{BB962C8B-B14F-4D97-AF65-F5344CB8AC3E}">
        <p14:creationId xmlns:p14="http://schemas.microsoft.com/office/powerpoint/2010/main" val="412368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Here are the volunteers of this year’s Conference Committee who sacrificed evenings, weekends, and holidays to provide a top-notch</a:t>
            </a:r>
            <a:r>
              <a:rPr lang="en-CA" baseline="0" dirty="0"/>
              <a:t> </a:t>
            </a:r>
            <a:r>
              <a:rPr lang="en-CA" dirty="0"/>
              <a:t>professional development conference. Please join me in giving them a round of applause for all their hard work and effort</a:t>
            </a:r>
            <a:r>
              <a:rPr lang="en-CA" baseline="0" dirty="0"/>
              <a:t> </a:t>
            </a:r>
            <a:r>
              <a:rPr lang="en-CA" dirty="0"/>
              <a:t>to ensure an</a:t>
            </a:r>
            <a:r>
              <a:rPr lang="en-CA" baseline="0" dirty="0"/>
              <a:t> engaging day of </a:t>
            </a:r>
            <a:r>
              <a:rPr lang="en-CA" dirty="0"/>
              <a:t>professional growth and learning. There</a:t>
            </a:r>
            <a:r>
              <a:rPr lang="en-CA" baseline="0" dirty="0"/>
              <a:t> is another level of planning required when organizing a completely virtual online conference.</a:t>
            </a:r>
            <a:endParaRPr lang="en-CA" dirty="0"/>
          </a:p>
        </p:txBody>
      </p:sp>
      <p:sp>
        <p:nvSpPr>
          <p:cNvPr id="4" name="Slide Number Placeholder 3"/>
          <p:cNvSpPr>
            <a:spLocks noGrp="1"/>
          </p:cNvSpPr>
          <p:nvPr>
            <p:ph type="sldNum" sz="quarter" idx="10"/>
          </p:nvPr>
        </p:nvSpPr>
        <p:spPr/>
        <p:txBody>
          <a:bodyPr/>
          <a:lstStyle/>
          <a:p>
            <a:fld id="{7FB667E1-E601-4AAF-B95C-B25720D70A60}" type="slidenum">
              <a:rPr lang="fr-CA" smtClean="0"/>
              <a:t>7</a:t>
            </a:fld>
            <a:endParaRPr lang="fr-CA" dirty="0"/>
          </a:p>
        </p:txBody>
      </p:sp>
    </p:spTree>
    <p:extLst>
      <p:ext uri="{BB962C8B-B14F-4D97-AF65-F5344CB8AC3E}">
        <p14:creationId xmlns:p14="http://schemas.microsoft.com/office/powerpoint/2010/main" val="2766348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These are </a:t>
            </a:r>
            <a:r>
              <a:rPr lang="en-CA" baseline="0" dirty="0"/>
              <a:t>this year’s retirees. It is quite difficult to see these incredible leaders leave our Executive. Our Executive Board has nothing but love, respect, and admiration for each of these individuals and we thank them for their incredible years of service and dedication. We wish them well and all the success in the next steps in their professional journey. </a:t>
            </a:r>
            <a:endParaRPr lang="en-CA" dirty="0"/>
          </a:p>
        </p:txBody>
      </p:sp>
      <p:sp>
        <p:nvSpPr>
          <p:cNvPr id="4" name="Slide Number Placeholder 3"/>
          <p:cNvSpPr>
            <a:spLocks noGrp="1"/>
          </p:cNvSpPr>
          <p:nvPr>
            <p:ph type="sldNum" sz="quarter" idx="10"/>
          </p:nvPr>
        </p:nvSpPr>
        <p:spPr/>
        <p:txBody>
          <a:bodyPr/>
          <a:lstStyle/>
          <a:p>
            <a:fld id="{7FB667E1-E601-4AAF-B95C-B25720D70A60}" type="slidenum">
              <a:rPr lang="fr-CA" smtClean="0"/>
              <a:t>8</a:t>
            </a:fld>
            <a:endParaRPr lang="fr-CA" dirty="0"/>
          </a:p>
        </p:txBody>
      </p:sp>
    </p:spTree>
    <p:extLst>
      <p:ext uri="{BB962C8B-B14F-4D97-AF65-F5344CB8AC3E}">
        <p14:creationId xmlns:p14="http://schemas.microsoft.com/office/powerpoint/2010/main" val="1703305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7FB667E1-E601-4AAF-B95C-B25720D70A60}" type="slidenum">
              <a:rPr lang="fr-CA" smtClean="0"/>
              <a:t>9</a:t>
            </a:fld>
            <a:endParaRPr lang="fr-CA" dirty="0"/>
          </a:p>
        </p:txBody>
      </p:sp>
    </p:spTree>
    <p:extLst>
      <p:ext uri="{BB962C8B-B14F-4D97-AF65-F5344CB8AC3E}">
        <p14:creationId xmlns:p14="http://schemas.microsoft.com/office/powerpoint/2010/main" val="4073895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Historical representation of BCATML memberships over the last decade. Note that the 2017 BCTF Super Conference did not mandate PSA memberships as part of the conference fees.</a:t>
            </a:r>
          </a:p>
          <a:p>
            <a:pPr marL="171450" indent="-171450">
              <a:buFontTx/>
              <a:buChar char="-"/>
            </a:pPr>
            <a:r>
              <a:rPr lang="en-CA" dirty="0"/>
              <a:t>Several Executive members have undertaken training at the BCTF as Newsletter Editor, Treasurer, Conference Chair, and Workshop facilitators.</a:t>
            </a:r>
          </a:p>
        </p:txBody>
      </p:sp>
      <p:sp>
        <p:nvSpPr>
          <p:cNvPr id="4" name="Slide Number Placeholder 3"/>
          <p:cNvSpPr>
            <a:spLocks noGrp="1"/>
          </p:cNvSpPr>
          <p:nvPr>
            <p:ph type="sldNum" sz="quarter" idx="5"/>
          </p:nvPr>
        </p:nvSpPr>
        <p:spPr/>
        <p:txBody>
          <a:bodyPr/>
          <a:lstStyle/>
          <a:p>
            <a:fld id="{A3CC99CD-015C-9349-B06D-3D98EE473027}" type="slidenum">
              <a:rPr lang="en-CA" smtClean="0"/>
              <a:t>11</a:t>
            </a:fld>
            <a:endParaRPr lang="en-CA" dirty="0"/>
          </a:p>
        </p:txBody>
      </p:sp>
    </p:spTree>
    <p:extLst>
      <p:ext uri="{BB962C8B-B14F-4D97-AF65-F5344CB8AC3E}">
        <p14:creationId xmlns:p14="http://schemas.microsoft.com/office/powerpoint/2010/main" val="3800848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dirty="0"/>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dirty="0"/>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dirty="0"/>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dirty="0"/>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2" name="Title 1"/>
          <p:cNvSpPr>
            <a:spLocks noGrp="1"/>
          </p:cNvSpPr>
          <p:nvPr>
            <p:ph type="ctrTitle"/>
          </p:nvPr>
        </p:nvSpPr>
        <p:spPr>
          <a:xfrm>
            <a:off x="2681288" y="165020"/>
            <a:ext cx="9360418" cy="2263258"/>
          </a:xfrm>
        </p:spPr>
        <p:txBody>
          <a:bodyPr anchor="b">
            <a:normAutofit/>
          </a:bodyPr>
          <a:lstStyle>
            <a:lvl1pPr algn="ctr">
              <a:defRPr sz="6600"/>
            </a:lvl1pPr>
          </a:lstStyle>
          <a:p>
            <a:r>
              <a:rPr lang="en-US"/>
              <a:t>Click to edit Master title style</a:t>
            </a:r>
            <a:endParaRPr/>
          </a:p>
        </p:txBody>
      </p:sp>
      <p:sp>
        <p:nvSpPr>
          <p:cNvPr id="3" name="Subtitle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10/22/21</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592666"/>
            <a:ext cx="7734300" cy="55795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10/22/21</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10/22/21</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anchor="b">
            <a:normAutofit/>
          </a:bodyPr>
          <a:lstStyle>
            <a:lvl1pPr algn="l">
              <a:defRPr sz="5200" b="0"/>
            </a:lvl1pPr>
          </a:lstStyle>
          <a:p>
            <a:r>
              <a:rPr lang="en-US"/>
              <a:t>Click to edit Master title style</a:t>
            </a:r>
            <a:endParaRPr/>
          </a:p>
        </p:txBody>
      </p:sp>
      <p:sp>
        <p:nvSpPr>
          <p:cNvPr id="3" name="Text Placeholder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10/22/21</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12952B5-7A2F-4CC8-B7CE-9234E21C2837}" type="datetime1">
              <a:rPr lang="en-US" smtClean="0"/>
              <a:t>10/22/21</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925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7169"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E1DA07A-9201-4B4B-BAF2-015AFA30F520}" type="datetime1">
              <a:rPr lang="en-US" smtClean="0"/>
              <a:t>10/22/21</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037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dirty="0"/>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schemeClr val="accent6"/>
                </a:solidFill>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schemeClr val="accent6"/>
                </a:solidFill>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schemeClr val="accent6">
                    <a:lumMod val="75000"/>
                  </a:schemeClr>
                </a:solidFill>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schemeClr val="accent6">
                    <a:lumMod val="75000"/>
                  </a:schemeClr>
                </a:solidFill>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dirty="0"/>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2" name="Title 1"/>
          <p:cNvSpPr>
            <a:spLocks noGrp="1"/>
          </p:cNvSpPr>
          <p:nvPr>
            <p:ph type="title"/>
          </p:nvPr>
        </p:nvSpPr>
        <p:spPr>
          <a:xfrm>
            <a:off x="2034904" y="828876"/>
            <a:ext cx="6058552" cy="3507549"/>
          </a:xfrm>
        </p:spPr>
        <p:txBody>
          <a:bodyPr anchor="ctr">
            <a:normAutofit/>
          </a:bodyPr>
          <a:lstStyle>
            <a:lvl1pPr algn="ctr">
              <a:defRPr sz="6000"/>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t>10/22/21</a:t>
            </a:fld>
            <a:endParaRPr dirty="0"/>
          </a:p>
        </p:txBody>
      </p:sp>
      <p:sp>
        <p:nvSpPr>
          <p:cNvPr id="5" name="Slide Number Placeholder 4"/>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t>10/22/21</a:t>
            </a:fld>
            <a:endParaRPr dirty="0"/>
          </a:p>
        </p:txBody>
      </p:sp>
      <p:sp>
        <p:nvSpPr>
          <p:cNvPr id="4" name="Slide Number Placeholder 3"/>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10/22/21</a:t>
            </a:fld>
            <a:endParaRPr dirty="0"/>
          </a:p>
        </p:txBody>
      </p:sp>
      <p:sp>
        <p:nvSpPr>
          <p:cNvPr id="7" name="Slide Number Placeholder 6"/>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10/22/21</a:t>
            </a:fld>
            <a:endParaRPr dirty="0"/>
          </a:p>
        </p:txBody>
      </p:sp>
      <p:sp>
        <p:nvSpPr>
          <p:cNvPr id="7" name="Slide Number Placeholder 6"/>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dirty="0"/>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anchor="t" anchorCtr="0" compatLnSpc="1">
            <a:prstTxWarp prst="textNoShape">
              <a:avLst/>
            </a:prstTxWarp>
          </a:bodyPr>
          <a:lstStyle/>
          <a:p>
            <a:endParaRPr dirty="0"/>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dirty="0"/>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200" cap="none"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1063198" cy="193933"/>
          </a:xfrm>
          <a:prstGeom prst="rect">
            <a:avLst/>
          </a:prstGeom>
        </p:spPr>
        <p:txBody>
          <a:bodyPr vert="horz" lIns="91440" tIns="45720" rIns="91440" bIns="45720" rtlCol="0" anchor="ctr"/>
          <a:lstStyle>
            <a:lvl1pPr algn="r">
              <a:defRPr sz="1200">
                <a:solidFill>
                  <a:schemeClr val="tx1"/>
                </a:solidFill>
              </a:defRPr>
            </a:lvl1pPr>
          </a:lstStyle>
          <a:p>
            <a:fld id="{9E583DDF-CA54-461A-A486-592D2374C532}" type="datetimeFigureOut">
              <a:rPr lang="en-US" smtClean="0"/>
              <a:pPr/>
              <a:t>10/22/21</a:t>
            </a:fld>
            <a:endParaRPr lang="en-US" dirty="0"/>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200">
                <a:solidFill>
                  <a:schemeClr val="tx1"/>
                </a:solidFill>
              </a:defRPr>
            </a:lvl1pPr>
          </a:lstStyle>
          <a:p>
            <a:fld id="{CA8D9AD5-F248-4919-864A-CFD76CC027D6}" type="slidenum">
              <a:rPr lang="en-US" smtClean="0"/>
              <a:pPr/>
              <a:t>‹#›</a:t>
            </a:fld>
            <a:endParaRPr lang="en-US"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urriculum.gov.bc.ca/curriculum/languages-template" TargetMode="External"/><Relationship Id="rId2" Type="http://schemas.openxmlformats.org/officeDocument/2006/relationships/hyperlink" Target="https://engage.gov.bc.ca/govtogetherbc/consultation/studentreporting/"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bctf.ca/classroom-resources" TargetMode="External"/><Relationship Id="rId2" Type="http://schemas.openxmlformats.org/officeDocument/2006/relationships/hyperlink" Target="https://www.bcatml.org/bcatml-workshops.html" TargetMode="Externa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bcatml.or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bcatml.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bcatml.or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hyperlink" Target="https://www.bcatml.org/post-secondary-language-programs.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bcatml.org/"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www.bcatml.org/"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hyperlink" Target="https://drive.google.com/file/d/1B3XPtnjeZ8chinR3qO1SRyBl-95ZrKOL/view?usp=sharing"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hyperlink" Target="https://drive.google.com/file/d/1B3XPtnjeZ8chinR3qO1SRyBl-95ZrKOL/view?usp=sharing"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tiff"/><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hyperlink" Target="https://drive.google.com/file/d/1HpvoKPGL_Fo1XCHJWTehtd30vHYGXC4y/view?usp=shari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0"/>
            <a:ext cx="10212906" cy="2081764"/>
          </a:xfrm>
        </p:spPr>
        <p:txBody>
          <a:bodyPr/>
          <a:lstStyle/>
          <a:p>
            <a:r>
              <a:rPr lang="en-US" dirty="0"/>
              <a:t>BCATML Annual General Meeting</a:t>
            </a:r>
          </a:p>
        </p:txBody>
      </p:sp>
      <p:sp>
        <p:nvSpPr>
          <p:cNvPr id="5" name="Subtitle 4"/>
          <p:cNvSpPr>
            <a:spLocks noGrp="1"/>
          </p:cNvSpPr>
          <p:nvPr>
            <p:ph type="subTitle" idx="1"/>
          </p:nvPr>
        </p:nvSpPr>
        <p:spPr>
          <a:xfrm>
            <a:off x="3903329" y="2081765"/>
            <a:ext cx="6916336" cy="1735160"/>
          </a:xfrm>
        </p:spPr>
        <p:txBody>
          <a:bodyPr>
            <a:normAutofit fontScale="92500"/>
          </a:bodyPr>
          <a:lstStyle/>
          <a:p>
            <a:r>
              <a:rPr lang="en-US" dirty="0"/>
              <a:t>Friday, October 22, 2021</a:t>
            </a:r>
          </a:p>
          <a:p>
            <a:r>
              <a:rPr lang="en-US" dirty="0"/>
              <a:t>Held virtually on easyREG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828" y="3620531"/>
            <a:ext cx="5138102" cy="10231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773" y="4777386"/>
            <a:ext cx="2557985" cy="869651"/>
          </a:xfrm>
          <a:prstGeom prst="rect">
            <a:avLst/>
          </a:prstGeom>
        </p:spPr>
      </p:pic>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A8F3-B231-E44D-8F65-FC22CD1537F2}"/>
              </a:ext>
            </a:extLst>
          </p:cNvPr>
          <p:cNvSpPr>
            <a:spLocks noGrp="1"/>
          </p:cNvSpPr>
          <p:nvPr>
            <p:ph type="title"/>
          </p:nvPr>
        </p:nvSpPr>
        <p:spPr>
          <a:xfrm>
            <a:off x="0" y="78910"/>
            <a:ext cx="10657730" cy="1233424"/>
          </a:xfrm>
        </p:spPr>
        <p:txBody>
          <a:bodyPr/>
          <a:lstStyle/>
          <a:p>
            <a:r>
              <a:rPr lang="en-CA" b="1" dirty="0">
                <a:solidFill>
                  <a:srgbClr val="1A1768"/>
                </a:solidFill>
              </a:rPr>
              <a:t>6. </a:t>
            </a:r>
            <a:r>
              <a:rPr lang="en-CA" b="1" u="sng" dirty="0">
                <a:solidFill>
                  <a:srgbClr val="1A1768"/>
                </a:solidFill>
              </a:rPr>
              <a:t>President’s report</a:t>
            </a:r>
            <a:r>
              <a:rPr lang="en-CA" b="1" dirty="0">
                <a:solidFill>
                  <a:srgbClr val="1A1768"/>
                </a:solidFill>
              </a:rPr>
              <a:t>: A year in review …</a:t>
            </a:r>
          </a:p>
        </p:txBody>
      </p:sp>
      <p:sp>
        <p:nvSpPr>
          <p:cNvPr id="6" name="Rectangle 5">
            <a:extLst>
              <a:ext uri="{FF2B5EF4-FFF2-40B4-BE49-F238E27FC236}">
                <a16:creationId xmlns:a16="http://schemas.microsoft.com/office/drawing/2014/main" id="{2CB41743-C00F-A645-B24F-A2D2F4C6EF97}"/>
              </a:ext>
            </a:extLst>
          </p:cNvPr>
          <p:cNvSpPr/>
          <p:nvPr/>
        </p:nvSpPr>
        <p:spPr>
          <a:xfrm>
            <a:off x="2953265" y="1569308"/>
            <a:ext cx="5498758" cy="4596714"/>
          </a:xfrm>
          <a:prstGeom prst="rect">
            <a:avLst/>
          </a:prstGeom>
          <a:noFill/>
          <a:ln>
            <a:solidFill>
              <a:srgbClr val="1A1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Content Placeholder 7">
            <a:extLst>
              <a:ext uri="{FF2B5EF4-FFF2-40B4-BE49-F238E27FC236}">
                <a16:creationId xmlns:a16="http://schemas.microsoft.com/office/drawing/2014/main" id="{3A942C7A-8F6B-0C4B-BC7E-B6429D84FB73}"/>
              </a:ext>
            </a:extLst>
          </p:cNvPr>
          <p:cNvPicPr>
            <a:picLocks noGrp="1" noChangeAspect="1"/>
          </p:cNvPicPr>
          <p:nvPr>
            <p:ph idx="1"/>
          </p:nvPr>
        </p:nvPicPr>
        <p:blipFill>
          <a:blip r:embed="rId2"/>
          <a:stretch>
            <a:fillRect/>
          </a:stretch>
        </p:blipFill>
        <p:spPr>
          <a:xfrm>
            <a:off x="3175686" y="1679557"/>
            <a:ext cx="5152768" cy="4345707"/>
          </a:xfrm>
        </p:spPr>
      </p:pic>
    </p:spTree>
    <p:extLst>
      <p:ext uri="{BB962C8B-B14F-4D97-AF65-F5344CB8AC3E}">
        <p14:creationId xmlns:p14="http://schemas.microsoft.com/office/powerpoint/2010/main" val="340452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4280-E044-1040-A9C6-111D718D7BAA}"/>
              </a:ext>
            </a:extLst>
          </p:cNvPr>
          <p:cNvSpPr>
            <a:spLocks noGrp="1"/>
          </p:cNvSpPr>
          <p:nvPr>
            <p:ph type="title"/>
          </p:nvPr>
        </p:nvSpPr>
        <p:spPr>
          <a:xfrm>
            <a:off x="1524000" y="78910"/>
            <a:ext cx="9133730" cy="893247"/>
          </a:xfrm>
        </p:spPr>
        <p:txBody>
          <a:bodyPr/>
          <a:lstStyle/>
          <a:p>
            <a:r>
              <a:rPr lang="en-CA" b="1" u="sng" dirty="0">
                <a:solidFill>
                  <a:srgbClr val="1A1768"/>
                </a:solidFill>
                <a:latin typeface="Franklin Gothic Medium" panose="020B0603020102020204" pitchFamily="34" charset="0"/>
              </a:rPr>
              <a:t>BCATML Memberships for the last decade</a:t>
            </a:r>
            <a:r>
              <a:rPr lang="en-CA" b="1" dirty="0">
                <a:solidFill>
                  <a:srgbClr val="1A1768"/>
                </a:solidFill>
                <a:latin typeface="Franklin Gothic Medium" panose="020B0603020102020204" pitchFamily="34" charset="0"/>
              </a:rPr>
              <a:t>:</a:t>
            </a:r>
          </a:p>
        </p:txBody>
      </p:sp>
      <p:sp>
        <p:nvSpPr>
          <p:cNvPr id="5" name="TextBox 4">
            <a:extLst>
              <a:ext uri="{FF2B5EF4-FFF2-40B4-BE49-F238E27FC236}">
                <a16:creationId xmlns:a16="http://schemas.microsoft.com/office/drawing/2014/main" id="{61E17CAF-4303-6846-9660-86EE11D454CD}"/>
              </a:ext>
            </a:extLst>
          </p:cNvPr>
          <p:cNvSpPr txBox="1"/>
          <p:nvPr/>
        </p:nvSpPr>
        <p:spPr>
          <a:xfrm>
            <a:off x="1024594" y="5612105"/>
            <a:ext cx="10132541" cy="646331"/>
          </a:xfrm>
          <a:prstGeom prst="rect">
            <a:avLst/>
          </a:prstGeom>
          <a:noFill/>
          <a:ln>
            <a:solidFill>
              <a:srgbClr val="1A1768"/>
            </a:solidFill>
          </a:ln>
        </p:spPr>
        <p:txBody>
          <a:bodyPr wrap="square" rtlCol="0">
            <a:spAutoFit/>
          </a:bodyPr>
          <a:lstStyle/>
          <a:p>
            <a:r>
              <a:rPr lang="en-CA" b="1" dirty="0"/>
              <a:t>2014 &amp; 2015: Joint spring conference with myPITA	   </a:t>
            </a:r>
            <a:r>
              <a:rPr lang="en-CA" b="1" dirty="0">
                <a:solidFill>
                  <a:srgbClr val="C00000"/>
                </a:solidFill>
              </a:rPr>
              <a:t>2019: Saanich Conference</a:t>
            </a:r>
          </a:p>
          <a:p>
            <a:r>
              <a:rPr lang="en-CA" b="1" dirty="0">
                <a:solidFill>
                  <a:srgbClr val="C00000"/>
                </a:solidFill>
              </a:rPr>
              <a:t>2017: BCTF Super Conference (optional PSA fees)</a:t>
            </a:r>
            <a:r>
              <a:rPr lang="en-CA" b="1" dirty="0"/>
              <a:t>	   2020: BCATML &amp; CASLT joint conference</a:t>
            </a:r>
          </a:p>
        </p:txBody>
      </p:sp>
      <p:graphicFrame>
        <p:nvGraphicFramePr>
          <p:cNvPr id="8" name="Chart 7">
            <a:extLst>
              <a:ext uri="{FF2B5EF4-FFF2-40B4-BE49-F238E27FC236}">
                <a16:creationId xmlns:a16="http://schemas.microsoft.com/office/drawing/2014/main" id="{B860BB72-DB85-1D46-A5C9-46B3EF9827BB}"/>
              </a:ext>
            </a:extLst>
          </p:cNvPr>
          <p:cNvGraphicFramePr>
            <a:graphicFrameLocks/>
          </p:cNvGraphicFramePr>
          <p:nvPr>
            <p:extLst>
              <p:ext uri="{D42A27DB-BD31-4B8C-83A1-F6EECF244321}">
                <p14:modId xmlns:p14="http://schemas.microsoft.com/office/powerpoint/2010/main" val="1412681168"/>
              </p:ext>
            </p:extLst>
          </p:nvPr>
        </p:nvGraphicFramePr>
        <p:xfrm>
          <a:off x="1534270" y="972157"/>
          <a:ext cx="9013080" cy="42673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658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78910"/>
            <a:ext cx="10000505" cy="817108"/>
          </a:xfrm>
        </p:spPr>
        <p:txBody>
          <a:bodyPr/>
          <a:lstStyle/>
          <a:p>
            <a:r>
              <a:rPr lang="en-US" b="1" u="sng" dirty="0"/>
              <a:t>Advocacy &amp; partnerships</a:t>
            </a:r>
            <a:r>
              <a:rPr lang="en-US" b="1" dirty="0"/>
              <a:t>: </a:t>
            </a:r>
          </a:p>
        </p:txBody>
      </p:sp>
      <p:sp>
        <p:nvSpPr>
          <p:cNvPr id="3" name="Content Placeholder 2"/>
          <p:cNvSpPr>
            <a:spLocks noGrp="1"/>
          </p:cNvSpPr>
          <p:nvPr>
            <p:ph sz="half" idx="1"/>
          </p:nvPr>
        </p:nvSpPr>
        <p:spPr>
          <a:xfrm>
            <a:off x="657225" y="1042988"/>
            <a:ext cx="11430000" cy="5736102"/>
          </a:xfrm>
        </p:spPr>
        <p:txBody>
          <a:bodyPr>
            <a:normAutofit fontScale="92500" lnSpcReduction="20000"/>
          </a:bodyPr>
          <a:lstStyle/>
          <a:p>
            <a:r>
              <a:rPr lang="en-US" sz="2400" dirty="0"/>
              <a:t>Educational Programmes and Workload Working Group – Ministry of Education</a:t>
            </a:r>
          </a:p>
          <a:p>
            <a:r>
              <a:rPr lang="en-US" sz="2400" dirty="0"/>
              <a:t>Response to the draft K-12 Reporting Order (</a:t>
            </a:r>
            <a:r>
              <a:rPr lang="en-US" sz="2400" b="1" dirty="0"/>
              <a:t>deadline:</a:t>
            </a:r>
            <a:r>
              <a:rPr lang="en-US" sz="2400" dirty="0"/>
              <a:t> </a:t>
            </a:r>
            <a:r>
              <a:rPr lang="en-US" sz="2400" b="1" dirty="0"/>
              <a:t>Nov 5</a:t>
            </a:r>
            <a:r>
              <a:rPr lang="en-US" sz="2400" b="1" baseline="30000" dirty="0"/>
              <a:t>th</a:t>
            </a:r>
            <a:r>
              <a:rPr lang="en-US" sz="2400" b="1" dirty="0"/>
              <a:t>, 2021</a:t>
            </a:r>
            <a:r>
              <a:rPr lang="en-US" sz="2400" dirty="0"/>
              <a:t>) – Min. of Education</a:t>
            </a:r>
          </a:p>
          <a:p>
            <a:pPr marL="231775" lvl="1" indent="0">
              <a:buNone/>
            </a:pPr>
            <a:r>
              <a:rPr lang="en-US" sz="2400" b="1" dirty="0">
                <a:hlinkClick r:id="rId2"/>
              </a:rPr>
              <a:t>https://engage.gov.bc.ca/govtogetherbc/consultation/studentreporting/</a:t>
            </a:r>
            <a:r>
              <a:rPr lang="en-US" sz="2400" b="1" dirty="0"/>
              <a:t> </a:t>
            </a:r>
          </a:p>
          <a:p>
            <a:r>
              <a:rPr lang="en-US" sz="2400" dirty="0"/>
              <a:t>Languages Template updated document – Ministry of Education </a:t>
            </a:r>
            <a:r>
              <a:rPr lang="en-US" sz="2400" b="1" dirty="0">
                <a:hlinkClick r:id="rId3"/>
              </a:rPr>
              <a:t>https://curriculum.gov.bc.ca/curriculum/languages-template</a:t>
            </a:r>
            <a:r>
              <a:rPr lang="en-US" sz="2400" b="1" dirty="0"/>
              <a:t> </a:t>
            </a:r>
          </a:p>
          <a:p>
            <a:endParaRPr lang="en-US" sz="2400" dirty="0"/>
          </a:p>
          <a:p>
            <a:r>
              <a:rPr lang="en-US" sz="2400" dirty="0"/>
              <a:t>BCTF: PSA Council, ASC-PSAC, Advisory Committee on French programs &amp; services</a:t>
            </a:r>
          </a:p>
          <a:p>
            <a:r>
              <a:rPr lang="en-US" sz="2400" dirty="0"/>
              <a:t>Canadian Association of Second Language Teachers (bi-lateral agreement &amp; representation)</a:t>
            </a:r>
          </a:p>
          <a:p>
            <a:r>
              <a:rPr lang="en-US" sz="2400" dirty="0"/>
              <a:t>BC Language Coordinators’ Association;</a:t>
            </a:r>
          </a:p>
          <a:p>
            <a:r>
              <a:rPr lang="en-US" sz="2400" dirty="0"/>
              <a:t>The Canadian Teaching Chinese as a Second Language Association;</a:t>
            </a:r>
          </a:p>
          <a:p>
            <a:r>
              <a:rPr lang="en-US" sz="2400" dirty="0"/>
              <a:t>Goethe-Institute; The Japan Foundation (Toronto)</a:t>
            </a:r>
          </a:p>
          <a:p>
            <a:r>
              <a:rPr lang="en-US" sz="2400" dirty="0"/>
              <a:t>Centro Mundolengua (Saville, Spain)</a:t>
            </a:r>
          </a:p>
        </p:txBody>
      </p:sp>
      <p:sp>
        <p:nvSpPr>
          <p:cNvPr id="8" name="Rectangle 1">
            <a:extLst>
              <a:ext uri="{FF2B5EF4-FFF2-40B4-BE49-F238E27FC236}">
                <a16:creationId xmlns:a16="http://schemas.microsoft.com/office/drawing/2014/main" id="{B47F28C2-8953-B344-9BCE-33F24A01D2F7}"/>
              </a:ext>
            </a:extLst>
          </p:cNvPr>
          <p:cNvSpPr>
            <a:spLocks noChangeArrowheads="1"/>
          </p:cNvSpPr>
          <p:nvPr/>
        </p:nvSpPr>
        <p:spPr bwMode="auto">
          <a:xfrm>
            <a:off x="1528763" y="342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3566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dissolve">
                                      <p:cBhvr>
                                        <p:cTn id="33" dur="500"/>
                                        <p:tgtEl>
                                          <p:spTgt spid="3">
                                            <p:txEl>
                                              <p:pRg st="8" end="8"/>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dissolve">
                                      <p:cBhvr>
                                        <p:cTn id="36" dur="500"/>
                                        <p:tgtEl>
                                          <p:spTgt spid="3">
                                            <p:txEl>
                                              <p:pRg st="9" end="9"/>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dissolv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78910"/>
            <a:ext cx="10000505" cy="817108"/>
          </a:xfrm>
        </p:spPr>
        <p:txBody>
          <a:bodyPr/>
          <a:lstStyle/>
          <a:p>
            <a:r>
              <a:rPr lang="en-US" b="1" u="sng" dirty="0"/>
              <a:t>BCATML outreach and support</a:t>
            </a:r>
            <a:r>
              <a:rPr lang="en-US" b="1" dirty="0"/>
              <a:t>: </a:t>
            </a:r>
          </a:p>
        </p:txBody>
      </p:sp>
      <p:sp>
        <p:nvSpPr>
          <p:cNvPr id="3" name="Content Placeholder 2"/>
          <p:cNvSpPr>
            <a:spLocks noGrp="1"/>
          </p:cNvSpPr>
          <p:nvPr>
            <p:ph sz="half" idx="1"/>
          </p:nvPr>
        </p:nvSpPr>
        <p:spPr>
          <a:xfrm>
            <a:off x="657225" y="1042988"/>
            <a:ext cx="11430000" cy="5736102"/>
          </a:xfrm>
        </p:spPr>
        <p:txBody>
          <a:bodyPr>
            <a:normAutofit/>
          </a:bodyPr>
          <a:lstStyle/>
          <a:p>
            <a:r>
              <a:rPr lang="en-US" sz="2400" dirty="0"/>
              <a:t>BCATML workshops available for member request</a:t>
            </a:r>
          </a:p>
          <a:p>
            <a:pPr marL="365760" lvl="1" indent="0">
              <a:buNone/>
            </a:pPr>
            <a:r>
              <a:rPr lang="en-US" sz="2400" b="1" dirty="0">
                <a:hlinkClick r:id="rId2"/>
              </a:rPr>
              <a:t>https://www.bcatml.org/bcatml-workshops.html</a:t>
            </a:r>
            <a:r>
              <a:rPr lang="en-US" sz="2400" dirty="0"/>
              <a:t> </a:t>
            </a:r>
          </a:p>
          <a:p>
            <a:r>
              <a:rPr lang="en-US" sz="2400" b="1" dirty="0"/>
              <a:t>SD#57 </a:t>
            </a:r>
            <a:r>
              <a:rPr lang="en-US" sz="2400" dirty="0"/>
              <a:t>(Prince George – annual Spring Fling) and </a:t>
            </a:r>
            <a:r>
              <a:rPr lang="en-US" sz="2400" b="1" dirty="0"/>
              <a:t>SD#73 </a:t>
            </a:r>
            <a:r>
              <a:rPr lang="en-US" sz="2400" dirty="0"/>
              <a:t>(Kamloops-Thompson)</a:t>
            </a:r>
          </a:p>
          <a:p>
            <a:pPr lvl="1"/>
            <a:r>
              <a:rPr lang="en-US" sz="2200" dirty="0"/>
              <a:t>Elementary Core French, Secondary French and Spanish workshops offered</a:t>
            </a:r>
          </a:p>
          <a:p>
            <a:r>
              <a:rPr lang="en-US" sz="2400" dirty="0"/>
              <a:t>UBC, SFU, and UVic Pre-service teachers invited to attend fall conference</a:t>
            </a:r>
          </a:p>
          <a:p>
            <a:r>
              <a:rPr lang="en-US" sz="2400" dirty="0"/>
              <a:t>Development of pedagogical resources for COVID-19 and language acquisition</a:t>
            </a:r>
          </a:p>
          <a:p>
            <a:pPr marL="365760" lvl="1" indent="0">
              <a:buNone/>
            </a:pPr>
            <a:r>
              <a:rPr lang="en-US" sz="2400" b="1" dirty="0">
                <a:hlinkClick r:id="rId3"/>
              </a:rPr>
              <a:t>https://www.bctf.ca/classroom-resources</a:t>
            </a:r>
            <a:r>
              <a:rPr lang="en-US" sz="2400" b="1" dirty="0"/>
              <a:t> </a:t>
            </a:r>
            <a:r>
              <a:rPr lang="en-US" sz="2400" dirty="0"/>
              <a:t>(</a:t>
            </a:r>
            <a:r>
              <a:rPr lang="en-US" sz="2400" b="1" dirty="0"/>
              <a:t>TeachBC database</a:t>
            </a:r>
            <a:r>
              <a:rPr lang="en-US" sz="2400" dirty="0"/>
              <a:t>)</a:t>
            </a:r>
          </a:p>
          <a:p>
            <a:r>
              <a:rPr lang="en-US" sz="2400" dirty="0"/>
              <a:t>UBC Okanagan: invited to develop French/Spanish resource teaching non-binary  </a:t>
            </a:r>
          </a:p>
        </p:txBody>
      </p:sp>
      <p:sp>
        <p:nvSpPr>
          <p:cNvPr id="8" name="Rectangle 1">
            <a:extLst>
              <a:ext uri="{FF2B5EF4-FFF2-40B4-BE49-F238E27FC236}">
                <a16:creationId xmlns:a16="http://schemas.microsoft.com/office/drawing/2014/main" id="{B47F28C2-8953-B344-9BCE-33F24A01D2F7}"/>
              </a:ext>
            </a:extLst>
          </p:cNvPr>
          <p:cNvSpPr>
            <a:spLocks noChangeArrowheads="1"/>
          </p:cNvSpPr>
          <p:nvPr/>
        </p:nvSpPr>
        <p:spPr bwMode="auto">
          <a:xfrm>
            <a:off x="1528763" y="342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2" descr="Picture">
            <a:extLst>
              <a:ext uri="{FF2B5EF4-FFF2-40B4-BE49-F238E27FC236}">
                <a16:creationId xmlns:a16="http://schemas.microsoft.com/office/drawing/2014/main" id="{6E5BDC25-C410-534C-AF7B-FA5ED3B50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49" y="5310032"/>
            <a:ext cx="4118943" cy="1469058"/>
          </a:xfrm>
          <a:prstGeom prst="rect">
            <a:avLst/>
          </a:prstGeom>
          <a:noFill/>
          <a:ln>
            <a:solidFill>
              <a:srgbClr val="1A1768"/>
            </a:solidFill>
          </a:ln>
          <a:extLst>
            <a:ext uri="{909E8E84-426E-40DD-AFC4-6F175D3DCCD1}">
              <a14:hiddenFill xmlns:a14="http://schemas.microsoft.com/office/drawing/2010/main">
                <a:solidFill>
                  <a:srgbClr val="FFFFFF"/>
                </a:solidFill>
              </a14:hiddenFill>
            </a:ext>
          </a:extLst>
        </p:spPr>
      </p:pic>
      <p:pic>
        <p:nvPicPr>
          <p:cNvPr id="6" name="Picture 5" descr="A collage of people&#10;&#10;Description automatically generated with low confidence">
            <a:extLst>
              <a:ext uri="{FF2B5EF4-FFF2-40B4-BE49-F238E27FC236}">
                <a16:creationId xmlns:a16="http://schemas.microsoft.com/office/drawing/2014/main" id="{76A6D613-B0FE-974A-A79B-463C0956E47F}"/>
              </a:ext>
            </a:extLst>
          </p:cNvPr>
          <p:cNvPicPr>
            <a:picLocks noChangeAspect="1"/>
          </p:cNvPicPr>
          <p:nvPr/>
        </p:nvPicPr>
        <p:blipFill rotWithShape="1">
          <a:blip r:embed="rId5"/>
          <a:srcRect r="24975"/>
          <a:stretch/>
        </p:blipFill>
        <p:spPr>
          <a:xfrm>
            <a:off x="4271956" y="5310032"/>
            <a:ext cx="7906892" cy="1496887"/>
          </a:xfrm>
          <a:prstGeom prst="rect">
            <a:avLst/>
          </a:prstGeom>
        </p:spPr>
      </p:pic>
    </p:spTree>
    <p:extLst>
      <p:ext uri="{BB962C8B-B14F-4D97-AF65-F5344CB8AC3E}">
        <p14:creationId xmlns:p14="http://schemas.microsoft.com/office/powerpoint/2010/main" val="219468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742" y="78910"/>
            <a:ext cx="9770988" cy="1233424"/>
          </a:xfrm>
        </p:spPr>
        <p:txBody>
          <a:bodyPr/>
          <a:lstStyle/>
          <a:p>
            <a:r>
              <a:rPr lang="en-US" b="1" u="sng" dirty="0"/>
              <a:t>BCATML Outreach</a:t>
            </a:r>
            <a:r>
              <a:rPr lang="en-US" b="1" dirty="0"/>
              <a:t>:</a:t>
            </a:r>
          </a:p>
        </p:txBody>
      </p:sp>
      <p:sp>
        <p:nvSpPr>
          <p:cNvPr id="3" name="Content Placeholder 2"/>
          <p:cNvSpPr>
            <a:spLocks noGrp="1"/>
          </p:cNvSpPr>
          <p:nvPr>
            <p:ph sz="half" idx="1"/>
          </p:nvPr>
        </p:nvSpPr>
        <p:spPr>
          <a:xfrm>
            <a:off x="886742" y="1485900"/>
            <a:ext cx="5501358" cy="4123944"/>
          </a:xfrm>
        </p:spPr>
        <p:txBody>
          <a:bodyPr>
            <a:normAutofit/>
          </a:bodyPr>
          <a:lstStyle/>
          <a:p>
            <a:r>
              <a:rPr lang="en-US" sz="2400" dirty="0"/>
              <a:t>Joint spring conference with myPITA</a:t>
            </a:r>
          </a:p>
          <a:p>
            <a:r>
              <a:rPr lang="en-US" sz="2400" dirty="0"/>
              <a:t>Sessions on Core French and International Languages</a:t>
            </a:r>
          </a:p>
          <a:p>
            <a:r>
              <a:rPr lang="en-US" sz="2400" dirty="0"/>
              <a:t>45 new members to BCATML</a:t>
            </a:r>
          </a:p>
        </p:txBody>
      </p:sp>
      <p:pic>
        <p:nvPicPr>
          <p:cNvPr id="8" name="Content Placeholder 7" descr="Two people sitting outside&#10;&#10;Description automatically generated with low confidence">
            <a:extLst>
              <a:ext uri="{FF2B5EF4-FFF2-40B4-BE49-F238E27FC236}">
                <a16:creationId xmlns:a16="http://schemas.microsoft.com/office/drawing/2014/main" id="{A4E47EFA-D580-EB43-BBE8-A8827413067D}"/>
              </a:ext>
            </a:extLst>
          </p:cNvPr>
          <p:cNvPicPr>
            <a:picLocks noGrp="1" noChangeAspect="1"/>
          </p:cNvPicPr>
          <p:nvPr>
            <p:ph sz="half" idx="2"/>
          </p:nvPr>
        </p:nvPicPr>
        <p:blipFill>
          <a:blip r:embed="rId2"/>
          <a:stretch>
            <a:fillRect/>
          </a:stretch>
        </p:blipFill>
        <p:spPr>
          <a:xfrm>
            <a:off x="6824698" y="647676"/>
            <a:ext cx="4480560" cy="5800078"/>
          </a:xfrm>
        </p:spPr>
      </p:pic>
    </p:spTree>
    <p:extLst>
      <p:ext uri="{BB962C8B-B14F-4D97-AF65-F5344CB8AC3E}">
        <p14:creationId xmlns:p14="http://schemas.microsoft.com/office/powerpoint/2010/main" val="119570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7B81-7B76-3C46-B652-D0143B64B1AE}"/>
              </a:ext>
            </a:extLst>
          </p:cNvPr>
          <p:cNvSpPr>
            <a:spLocks noGrp="1"/>
          </p:cNvSpPr>
          <p:nvPr>
            <p:ph type="title"/>
          </p:nvPr>
        </p:nvSpPr>
        <p:spPr>
          <a:xfrm>
            <a:off x="825500" y="78910"/>
            <a:ext cx="9832230" cy="779002"/>
          </a:xfrm>
        </p:spPr>
        <p:txBody>
          <a:bodyPr/>
          <a:lstStyle/>
          <a:p>
            <a:r>
              <a:rPr lang="en-CA" b="1" u="sng" dirty="0">
                <a:solidFill>
                  <a:srgbClr val="1A1768"/>
                </a:solidFill>
                <a:latin typeface="Franklin Gothic Medium" panose="020B0603020102020204" pitchFamily="34" charset="0"/>
              </a:rPr>
              <a:t>BCATML Scholarships &amp; Grants</a:t>
            </a:r>
            <a:r>
              <a:rPr lang="en-CA" b="1"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FD696675-BE3D-0E41-8560-115E44C1ABB2}"/>
              </a:ext>
            </a:extLst>
          </p:cNvPr>
          <p:cNvSpPr>
            <a:spLocks noGrp="1"/>
          </p:cNvSpPr>
          <p:nvPr>
            <p:ph sz="half" idx="1"/>
          </p:nvPr>
        </p:nvSpPr>
        <p:spPr>
          <a:xfrm>
            <a:off x="673100" y="1206500"/>
            <a:ext cx="5336032" cy="4403344"/>
          </a:xfrm>
        </p:spPr>
        <p:txBody>
          <a:bodyPr>
            <a:normAutofit lnSpcReduction="10000"/>
          </a:bodyPr>
          <a:lstStyle/>
          <a:p>
            <a:pPr marL="0" indent="0">
              <a:buNone/>
            </a:pPr>
            <a:r>
              <a:rPr lang="en-CA" sz="2400" b="1" u="sng" dirty="0">
                <a:solidFill>
                  <a:srgbClr val="1A1768"/>
                </a:solidFill>
                <a:latin typeface="Franklin Gothic Medium" panose="020B0603020102020204" pitchFamily="34" charset="0"/>
              </a:rPr>
              <a:t>BCATML Student Scholarships</a:t>
            </a:r>
            <a:r>
              <a:rPr lang="en-CA" sz="2400" b="1" dirty="0">
                <a:solidFill>
                  <a:srgbClr val="1A1768"/>
                </a:solidFill>
                <a:latin typeface="Franklin Gothic Medium" panose="020B0603020102020204" pitchFamily="34" charset="0"/>
              </a:rPr>
              <a:t>:</a:t>
            </a:r>
            <a:endParaRPr lang="en-CA" sz="2400" b="1" u="sng" dirty="0">
              <a:solidFill>
                <a:srgbClr val="1A1768"/>
              </a:solidFill>
              <a:latin typeface="Franklin Gothic Medium" panose="020B0603020102020204" pitchFamily="34" charset="0"/>
              <a:hlinkClick r:id="rId3">
                <a:extLst>
                  <a:ext uri="{A12FA001-AC4F-418D-AE19-62706E023703}">
                    <ahyp:hlinkClr xmlns:ahyp="http://schemas.microsoft.com/office/drawing/2018/hyperlinkcolor" val="tx"/>
                  </a:ext>
                </a:extLst>
              </a:hlinkClick>
            </a:endParaRPr>
          </a:p>
          <a:p>
            <a:r>
              <a:rPr lang="en-CA" sz="2400" dirty="0">
                <a:solidFill>
                  <a:srgbClr val="1A1768"/>
                </a:solidFill>
                <a:latin typeface="Franklin Gothic Medium" panose="020B0603020102020204" pitchFamily="34" charset="0"/>
                <a:hlinkClick r:id="rId3"/>
              </a:rPr>
              <a:t>www.bcatml.org</a:t>
            </a:r>
            <a:r>
              <a:rPr lang="en-CA" sz="2400">
                <a:solidFill>
                  <a:srgbClr val="1A1768"/>
                </a:solidFill>
                <a:latin typeface="Franklin Gothic Medium" panose="020B0603020102020204" pitchFamily="34" charset="0"/>
              </a:rPr>
              <a:t> (Funding tab)</a:t>
            </a:r>
          </a:p>
          <a:p>
            <a:r>
              <a:rPr lang="en-CA" sz="2400" dirty="0">
                <a:solidFill>
                  <a:srgbClr val="1A1768"/>
                </a:solidFill>
                <a:latin typeface="Franklin Gothic Medium" panose="020B0603020102020204" pitchFamily="34" charset="0"/>
              </a:rPr>
              <a:t>Four $500 post-secondary scholarships awarded this year</a:t>
            </a:r>
          </a:p>
          <a:p>
            <a:r>
              <a:rPr lang="en-CA" sz="2400" u="sng" dirty="0">
                <a:solidFill>
                  <a:srgbClr val="1A1768"/>
                </a:solidFill>
                <a:latin typeface="Franklin Gothic Medium" panose="020B0603020102020204" pitchFamily="34" charset="0"/>
              </a:rPr>
              <a:t>2021 recipients</a:t>
            </a:r>
            <a:r>
              <a:rPr lang="en-CA" sz="2400" dirty="0">
                <a:solidFill>
                  <a:srgbClr val="1A1768"/>
                </a:solidFill>
                <a:latin typeface="Franklin Gothic Medium" panose="020B0603020102020204" pitchFamily="34" charset="0"/>
              </a:rPr>
              <a:t>: </a:t>
            </a:r>
          </a:p>
          <a:p>
            <a:pPr lvl="1" algn="just"/>
            <a:r>
              <a:rPr lang="en-CA" sz="2000" dirty="0">
                <a:solidFill>
                  <a:srgbClr val="1A1768"/>
                </a:solidFill>
                <a:latin typeface="Franklin Gothic Medium" panose="020B0603020102020204" pitchFamily="34" charset="0"/>
              </a:rPr>
              <a:t>Jessica Bullen, Daniel Damien, Annika Rempel, and Rebecca Sy.</a:t>
            </a:r>
          </a:p>
          <a:p>
            <a:pPr algn="just"/>
            <a:r>
              <a:rPr lang="en-CA" sz="2400" dirty="0">
                <a:solidFill>
                  <a:srgbClr val="FF0000"/>
                </a:solidFill>
                <a:latin typeface="Franklin Gothic Medium" panose="020B0603020102020204" pitchFamily="34" charset="0"/>
              </a:rPr>
              <a:t>Deadline to apply is May 1</a:t>
            </a:r>
            <a:r>
              <a:rPr lang="en-CA" sz="2400" baseline="30000" dirty="0">
                <a:solidFill>
                  <a:srgbClr val="FF0000"/>
                </a:solidFill>
                <a:latin typeface="Franklin Gothic Medium" panose="020B0603020102020204" pitchFamily="34" charset="0"/>
              </a:rPr>
              <a:t>st</a:t>
            </a:r>
            <a:r>
              <a:rPr lang="en-CA" sz="2400" dirty="0">
                <a:solidFill>
                  <a:srgbClr val="FF0000"/>
                </a:solidFill>
                <a:latin typeface="Franklin Gothic Medium" panose="020B0603020102020204" pitchFamily="34" charset="0"/>
              </a:rPr>
              <a:t>, 2022.</a:t>
            </a:r>
          </a:p>
        </p:txBody>
      </p:sp>
      <p:sp>
        <p:nvSpPr>
          <p:cNvPr id="4" name="Content Placeholder 3">
            <a:extLst>
              <a:ext uri="{FF2B5EF4-FFF2-40B4-BE49-F238E27FC236}">
                <a16:creationId xmlns:a16="http://schemas.microsoft.com/office/drawing/2014/main" id="{07ECDAD2-75EB-1943-86EB-AEE23C967723}"/>
              </a:ext>
            </a:extLst>
          </p:cNvPr>
          <p:cNvSpPr>
            <a:spLocks noGrp="1"/>
          </p:cNvSpPr>
          <p:nvPr>
            <p:ph sz="half" idx="2"/>
          </p:nvPr>
        </p:nvSpPr>
        <p:spPr>
          <a:xfrm>
            <a:off x="6177168" y="1206500"/>
            <a:ext cx="5336031" cy="4403344"/>
          </a:xfrm>
        </p:spPr>
        <p:txBody>
          <a:bodyPr>
            <a:normAutofit lnSpcReduction="10000"/>
          </a:bodyPr>
          <a:lstStyle/>
          <a:p>
            <a:r>
              <a:rPr lang="en-CA" sz="2400" b="1" u="sng" dirty="0">
                <a:solidFill>
                  <a:srgbClr val="1A1768"/>
                </a:solidFill>
                <a:latin typeface="Franklin Gothic Medium" panose="020B0603020102020204" pitchFamily="34" charset="0"/>
              </a:rPr>
              <a:t>BCATML Teacher Grants</a:t>
            </a:r>
            <a:r>
              <a:rPr lang="en-CA" sz="2400" b="1" dirty="0">
                <a:solidFill>
                  <a:srgbClr val="1A1768"/>
                </a:solidFill>
                <a:latin typeface="Franklin Gothic Medium" panose="020B0603020102020204" pitchFamily="34" charset="0"/>
              </a:rPr>
              <a:t>:</a:t>
            </a:r>
          </a:p>
          <a:p>
            <a:r>
              <a:rPr lang="en-CA" sz="2400" dirty="0">
                <a:solidFill>
                  <a:srgbClr val="1A1768"/>
                </a:solidFill>
                <a:latin typeface="Franklin Gothic Medium" panose="020B0603020102020204" pitchFamily="34" charset="0"/>
                <a:hlinkClick r:id="rId3"/>
              </a:rPr>
              <a:t>www.bcatml.org</a:t>
            </a:r>
            <a:r>
              <a:rPr lang="en-CA" sz="2400" dirty="0">
                <a:solidFill>
                  <a:srgbClr val="1A1768"/>
                </a:solidFill>
                <a:latin typeface="Franklin Gothic Medium" panose="020B0603020102020204" pitchFamily="34" charset="0"/>
              </a:rPr>
              <a:t> (Funding tab)</a:t>
            </a:r>
          </a:p>
          <a:p>
            <a:pPr algn="just"/>
            <a:r>
              <a:rPr lang="en-CA" sz="2400" dirty="0">
                <a:solidFill>
                  <a:srgbClr val="1A1768"/>
                </a:solidFill>
                <a:latin typeface="Franklin Gothic Medium" panose="020B0603020102020204" pitchFamily="34" charset="0"/>
              </a:rPr>
              <a:t>Four $500 grants to improve language &amp; proficiency skills at post-secondary or continuing education classes</a:t>
            </a:r>
          </a:p>
          <a:p>
            <a:pPr algn="just"/>
            <a:r>
              <a:rPr lang="en-CA" sz="2400" u="sng" dirty="0">
                <a:solidFill>
                  <a:srgbClr val="1A1768"/>
                </a:solidFill>
                <a:latin typeface="Franklin Gothic Medium" panose="020B0603020102020204" pitchFamily="34" charset="0"/>
              </a:rPr>
              <a:t>2020 recipients</a:t>
            </a:r>
            <a:r>
              <a:rPr lang="en-CA" sz="2400" dirty="0">
                <a:solidFill>
                  <a:srgbClr val="1A1768"/>
                </a:solidFill>
                <a:latin typeface="Franklin Gothic Medium" panose="020B0603020102020204" pitchFamily="34" charset="0"/>
              </a:rPr>
              <a:t>:</a:t>
            </a:r>
          </a:p>
          <a:p>
            <a:pPr lvl="1" algn="just"/>
            <a:r>
              <a:rPr lang="en-CA" sz="2200" dirty="0">
                <a:solidFill>
                  <a:srgbClr val="1A1768"/>
                </a:solidFill>
                <a:latin typeface="Franklin Gothic Medium" panose="020B0603020102020204" pitchFamily="34" charset="0"/>
              </a:rPr>
              <a:t>Linda Cavalière, Reiko Domai, and Doris Durupt</a:t>
            </a:r>
            <a:endParaRPr lang="en-CA" sz="2400" dirty="0">
              <a:solidFill>
                <a:srgbClr val="1A1768"/>
              </a:solidFill>
              <a:latin typeface="Franklin Gothic Medium" panose="020B0603020102020204" pitchFamily="34" charset="0"/>
            </a:endParaRPr>
          </a:p>
          <a:p>
            <a:pPr algn="just"/>
            <a:r>
              <a:rPr lang="en-CA" sz="2400" dirty="0">
                <a:solidFill>
                  <a:srgbClr val="FF0000"/>
                </a:solidFill>
                <a:latin typeface="Franklin Gothic Medium" panose="020B0603020102020204" pitchFamily="34" charset="0"/>
              </a:rPr>
              <a:t>Deadline to apply is Dec. 31</a:t>
            </a:r>
            <a:r>
              <a:rPr lang="en-CA" sz="2400" baseline="30000" dirty="0">
                <a:solidFill>
                  <a:srgbClr val="FF0000"/>
                </a:solidFill>
                <a:latin typeface="Franklin Gothic Medium" panose="020B0603020102020204" pitchFamily="34" charset="0"/>
              </a:rPr>
              <a:t>st</a:t>
            </a:r>
            <a:r>
              <a:rPr lang="en-CA" sz="2400" dirty="0">
                <a:solidFill>
                  <a:srgbClr val="FF0000"/>
                </a:solidFill>
                <a:latin typeface="Franklin Gothic Medium" panose="020B0603020102020204" pitchFamily="34" charset="0"/>
              </a:rPr>
              <a:t>, 2021.</a:t>
            </a:r>
          </a:p>
          <a:p>
            <a:endParaRPr lang="en-CA" dirty="0">
              <a:solidFill>
                <a:srgbClr val="1A1768"/>
              </a:solidFill>
              <a:latin typeface="Franklin Gothic Medium" panose="020B0603020102020204" pitchFamily="34" charset="0"/>
            </a:endParaRPr>
          </a:p>
        </p:txBody>
      </p:sp>
    </p:spTree>
    <p:extLst>
      <p:ext uri="{BB962C8B-B14F-4D97-AF65-F5344CB8AC3E}">
        <p14:creationId xmlns:p14="http://schemas.microsoft.com/office/powerpoint/2010/main" val="372857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dissolve">
                                      <p:cBhvr>
                                        <p:cTn id="27" dur="500"/>
                                        <p:tgtEl>
                                          <p:spTgt spid="4">
                                            <p:txEl>
                                              <p:pRg st="0" end="0"/>
                                            </p:txEl>
                                          </p:spTgt>
                                        </p:tgtEl>
                                      </p:cBhvr>
                                    </p:animEffect>
                                  </p:childTnLst>
                                </p:cTn>
                              </p:par>
                            </p:childTnLst>
                          </p:cTn>
                        </p:par>
                        <p:par>
                          <p:cTn id="28" fill="hold">
                            <p:stCondLst>
                              <p:cond delay="500"/>
                            </p:stCondLst>
                            <p:childTnLst>
                              <p:par>
                                <p:cTn id="29" presetID="9" presetClass="entr" presetSubtype="0"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dissolve">
                                      <p:cBhvr>
                                        <p:cTn id="31" dur="500"/>
                                        <p:tgtEl>
                                          <p:spTgt spid="4">
                                            <p:txEl>
                                              <p:pRg st="1" end="1"/>
                                            </p:txEl>
                                          </p:spTgt>
                                        </p:tgtEl>
                                      </p:cBhvr>
                                    </p:animEffect>
                                  </p:childTnLst>
                                </p:cTn>
                              </p:par>
                            </p:childTnLst>
                          </p:cTn>
                        </p:par>
                        <p:par>
                          <p:cTn id="32" fill="hold">
                            <p:stCondLst>
                              <p:cond delay="1000"/>
                            </p:stCondLst>
                            <p:childTnLst>
                              <p:par>
                                <p:cTn id="33" presetID="9" presetClass="entr" presetSubtype="0" fill="hold" nodeType="after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dissolve">
                                      <p:cBhvr>
                                        <p:cTn id="35" dur="500"/>
                                        <p:tgtEl>
                                          <p:spTgt spid="4">
                                            <p:txEl>
                                              <p:pRg st="2" end="2"/>
                                            </p:txEl>
                                          </p:spTgt>
                                        </p:tgtEl>
                                      </p:cBhvr>
                                    </p:animEffect>
                                  </p:childTnLst>
                                </p:cTn>
                              </p:par>
                            </p:childTnLst>
                          </p:cTn>
                        </p:par>
                        <p:par>
                          <p:cTn id="36" fill="hold">
                            <p:stCondLst>
                              <p:cond delay="1500"/>
                            </p:stCondLst>
                            <p:childTnLst>
                              <p:par>
                                <p:cTn id="37" presetID="9" presetClass="entr" presetSubtype="0" fill="hold" nodeType="after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dissolve">
                                      <p:cBhvr>
                                        <p:cTn id="39" dur="500"/>
                                        <p:tgtEl>
                                          <p:spTgt spid="4">
                                            <p:txEl>
                                              <p:pRg st="3" end="3"/>
                                            </p:txEl>
                                          </p:spTgt>
                                        </p:tgtEl>
                                      </p:cBhvr>
                                    </p:animEffect>
                                  </p:childTnLst>
                                </p:cTn>
                              </p:par>
                            </p:childTnLst>
                          </p:cTn>
                        </p:par>
                        <p:par>
                          <p:cTn id="40" fill="hold">
                            <p:stCondLst>
                              <p:cond delay="2000"/>
                            </p:stCondLst>
                            <p:childTnLst>
                              <p:par>
                                <p:cTn id="41" presetID="9" presetClass="entr" presetSubtype="0" fill="hold" nodeType="after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dissolve">
                                      <p:cBhvr>
                                        <p:cTn id="43" dur="500"/>
                                        <p:tgtEl>
                                          <p:spTgt spid="4">
                                            <p:txEl>
                                              <p:pRg st="4" end="4"/>
                                            </p:txEl>
                                          </p:spTgt>
                                        </p:tgtEl>
                                      </p:cBhvr>
                                    </p:animEffect>
                                  </p:childTnLst>
                                </p:cTn>
                              </p:par>
                            </p:childTnLst>
                          </p:cTn>
                        </p:par>
                        <p:par>
                          <p:cTn id="44" fill="hold">
                            <p:stCondLst>
                              <p:cond delay="2500"/>
                            </p:stCondLst>
                            <p:childTnLst>
                              <p:par>
                                <p:cTn id="45" presetID="9" presetClass="entr" presetSubtype="0" fill="hold" nodeType="after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dissolve">
                                      <p:cBhvr>
                                        <p:cTn id="4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A79-376F-574B-8972-D129B64B7BD6}"/>
              </a:ext>
            </a:extLst>
          </p:cNvPr>
          <p:cNvSpPr>
            <a:spLocks noGrp="1"/>
          </p:cNvSpPr>
          <p:nvPr>
            <p:ph type="title"/>
          </p:nvPr>
        </p:nvSpPr>
        <p:spPr>
          <a:xfrm>
            <a:off x="642551" y="78910"/>
            <a:ext cx="10914449" cy="771990"/>
          </a:xfrm>
        </p:spPr>
        <p:txBody>
          <a:bodyPr>
            <a:normAutofit/>
          </a:bodyPr>
          <a:lstStyle/>
          <a:p>
            <a:r>
              <a:rPr lang="en-CA" sz="3600" b="1" u="sng" dirty="0">
                <a:solidFill>
                  <a:srgbClr val="1A1768"/>
                </a:solidFill>
                <a:latin typeface="Franklin Gothic Medium" panose="020B0603020102020204" pitchFamily="34" charset="0"/>
              </a:rPr>
              <a:t>Advocacy: MOE bursaries for educators expanded</a:t>
            </a:r>
            <a:endParaRPr lang="en-CA" sz="3600" b="1" dirty="0">
              <a:solidFill>
                <a:srgbClr val="1A1768"/>
              </a:solidFill>
              <a:latin typeface="Franklin Gothic Medium" panose="020B0603020102020204" pitchFamily="34" charset="0"/>
            </a:endParaRPr>
          </a:p>
        </p:txBody>
      </p:sp>
      <p:sp>
        <p:nvSpPr>
          <p:cNvPr id="3" name="Content Placeholder 2">
            <a:extLst>
              <a:ext uri="{FF2B5EF4-FFF2-40B4-BE49-F238E27FC236}">
                <a16:creationId xmlns:a16="http://schemas.microsoft.com/office/drawing/2014/main" id="{1612DF74-0460-2943-A4AC-A7D8038F2BAC}"/>
              </a:ext>
            </a:extLst>
          </p:cNvPr>
          <p:cNvSpPr>
            <a:spLocks noGrp="1"/>
          </p:cNvSpPr>
          <p:nvPr>
            <p:ph idx="1"/>
          </p:nvPr>
        </p:nvSpPr>
        <p:spPr>
          <a:xfrm>
            <a:off x="533400" y="1003300"/>
            <a:ext cx="11239500" cy="5168900"/>
          </a:xfrm>
        </p:spPr>
        <p:txBody>
          <a:bodyPr>
            <a:noAutofit/>
          </a:bodyPr>
          <a:lstStyle/>
          <a:p>
            <a:pPr algn="just"/>
            <a:r>
              <a:rPr lang="en-CA" sz="2400" dirty="0">
                <a:solidFill>
                  <a:srgbClr val="1A1768"/>
                </a:solidFill>
              </a:rPr>
              <a:t>Bursaries available for any teacher wishing to attend training programs in French language and/or French teaching methods offered in Canada or conference hosted by ACELF, ACPI, APPIPC, BCATML, BCLCA, or CASLT.</a:t>
            </a:r>
          </a:p>
          <a:p>
            <a:pPr algn="just"/>
            <a:r>
              <a:rPr lang="en-CA" sz="2400" dirty="0">
                <a:solidFill>
                  <a:srgbClr val="1A1768"/>
                </a:solidFill>
              </a:rPr>
              <a:t>Bursaries are on a first-come, first-served basis.</a:t>
            </a:r>
          </a:p>
          <a:p>
            <a:pPr algn="just"/>
            <a:r>
              <a:rPr lang="en-CA" sz="2400" dirty="0">
                <a:solidFill>
                  <a:srgbClr val="1A1768"/>
                </a:solidFill>
              </a:rPr>
              <a:t>Apply early (</a:t>
            </a:r>
            <a:r>
              <a:rPr lang="en-CA" sz="2400" b="1" u="sng" dirty="0">
                <a:solidFill>
                  <a:srgbClr val="1A1768"/>
                </a:solidFill>
              </a:rPr>
              <a:t>months</a:t>
            </a:r>
            <a:r>
              <a:rPr lang="en-CA" sz="2400" dirty="0">
                <a:solidFill>
                  <a:srgbClr val="1A1768"/>
                </a:solidFill>
              </a:rPr>
              <a:t> in advance)</a:t>
            </a:r>
            <a:endParaRPr lang="en-CA" sz="2400" dirty="0">
              <a:hlinkClick r:id="" action="ppaction://noaction"/>
            </a:endParaRPr>
          </a:p>
          <a:p>
            <a:pPr marL="0" indent="0" algn="ctr">
              <a:buNone/>
            </a:pPr>
            <a:r>
              <a:rPr lang="en-CA" sz="2400" dirty="0">
                <a:hlinkClick r:id="" action="ppaction://noaction"/>
              </a:rPr>
              <a:t>https://www2.gov.bc.ca/assets/gov/education/ways-to-learn/french-programs/french_bursary_criteria.pdf</a:t>
            </a:r>
            <a:r>
              <a:rPr lang="en-CA" sz="2400" dirty="0"/>
              <a:t> </a:t>
            </a:r>
          </a:p>
          <a:p>
            <a:pPr marL="0" indent="0" algn="ctr">
              <a:buNone/>
            </a:pPr>
            <a:endParaRPr lang="en-CA" sz="2400" dirty="0">
              <a:solidFill>
                <a:srgbClr val="1A1768"/>
              </a:solidFill>
            </a:endParaRPr>
          </a:p>
          <a:p>
            <a:pPr marL="0" indent="0" algn="ctr">
              <a:buNone/>
            </a:pPr>
            <a:r>
              <a:rPr lang="en-CA" sz="2400" dirty="0">
                <a:solidFill>
                  <a:srgbClr val="1A1768"/>
                </a:solidFill>
              </a:rPr>
              <a:t>Or visit</a:t>
            </a:r>
            <a:r>
              <a:rPr lang="en-CA" sz="2400" dirty="0"/>
              <a:t> </a:t>
            </a:r>
            <a:r>
              <a:rPr lang="en-CA" sz="2400" dirty="0">
                <a:hlinkClick r:id="rId3"/>
              </a:rPr>
              <a:t>www.bcatml.org</a:t>
            </a:r>
            <a:r>
              <a:rPr lang="en-CA" sz="2400" dirty="0"/>
              <a:t> </a:t>
            </a:r>
            <a:r>
              <a:rPr lang="en-CA" sz="2400" dirty="0">
                <a:solidFill>
                  <a:srgbClr val="1A1768"/>
                </a:solidFill>
              </a:rPr>
              <a:t>(Funding tab)</a:t>
            </a:r>
          </a:p>
        </p:txBody>
      </p:sp>
    </p:spTree>
    <p:extLst>
      <p:ext uri="{BB962C8B-B14F-4D97-AF65-F5344CB8AC3E}">
        <p14:creationId xmlns:p14="http://schemas.microsoft.com/office/powerpoint/2010/main" val="35855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BC47-0FDD-9E4B-A3C5-159E19FA440F}"/>
              </a:ext>
            </a:extLst>
          </p:cNvPr>
          <p:cNvSpPr>
            <a:spLocks noGrp="1"/>
          </p:cNvSpPr>
          <p:nvPr>
            <p:ph type="title"/>
          </p:nvPr>
        </p:nvSpPr>
        <p:spPr>
          <a:xfrm>
            <a:off x="838200" y="78910"/>
            <a:ext cx="9819530" cy="773706"/>
          </a:xfrm>
        </p:spPr>
        <p:txBody>
          <a:bodyPr/>
          <a:lstStyle/>
          <a:p>
            <a:r>
              <a:rPr lang="en-CA" u="sng" dirty="0">
                <a:solidFill>
                  <a:srgbClr val="1A1768"/>
                </a:solidFill>
                <a:latin typeface="Franklin Gothic Medium" panose="020B0603020102020204" pitchFamily="34" charset="0"/>
              </a:rPr>
              <a:t>Post-secondary Language Programs</a:t>
            </a:r>
            <a:r>
              <a:rPr lang="en-CA"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F288EDCF-0E3B-6F44-A46E-DFFF1941A8B7}"/>
              </a:ext>
            </a:extLst>
          </p:cNvPr>
          <p:cNvSpPr>
            <a:spLocks noGrp="1"/>
          </p:cNvSpPr>
          <p:nvPr>
            <p:ph sz="half" idx="1"/>
          </p:nvPr>
        </p:nvSpPr>
        <p:spPr>
          <a:xfrm>
            <a:off x="838199" y="1338446"/>
            <a:ext cx="5513173" cy="4838518"/>
          </a:xfrm>
        </p:spPr>
        <p:txBody>
          <a:bodyPr>
            <a:normAutofit/>
          </a:bodyPr>
          <a:lstStyle/>
          <a:p>
            <a:r>
              <a:rPr lang="en-CA" sz="2400" dirty="0">
                <a:hlinkClick r:id="rId3"/>
              </a:rPr>
              <a:t>www.bcatml.org</a:t>
            </a:r>
            <a:r>
              <a:rPr lang="en-CA" sz="2400"/>
              <a:t> </a:t>
            </a:r>
            <a:r>
              <a:rPr lang="en-CA" sz="2400">
                <a:solidFill>
                  <a:srgbClr val="1A1768"/>
                </a:solidFill>
              </a:rPr>
              <a:t>(Resources tab)</a:t>
            </a:r>
          </a:p>
          <a:p>
            <a:pPr algn="just"/>
            <a:r>
              <a:rPr lang="en-CA" sz="2400" dirty="0">
                <a:solidFill>
                  <a:srgbClr val="1A1768"/>
                </a:solidFill>
              </a:rPr>
              <a:t>Consolidation of all BC post-secondary institutions offering second language studies</a:t>
            </a:r>
          </a:p>
          <a:p>
            <a:pPr lvl="1"/>
            <a:r>
              <a:rPr lang="en-CA" sz="2400" dirty="0">
                <a:solidFill>
                  <a:srgbClr val="1A1768"/>
                </a:solidFill>
              </a:rPr>
              <a:t>URL link to institutions;</a:t>
            </a:r>
          </a:p>
          <a:p>
            <a:pPr lvl="1"/>
            <a:r>
              <a:rPr lang="en-CA" sz="2400" dirty="0">
                <a:solidFill>
                  <a:srgbClr val="1A1768"/>
                </a:solidFill>
              </a:rPr>
              <a:t>Satellite campuses listed;</a:t>
            </a:r>
          </a:p>
          <a:p>
            <a:pPr lvl="1"/>
            <a:r>
              <a:rPr lang="en-CA" sz="2400" dirty="0">
                <a:solidFill>
                  <a:srgbClr val="1A1768"/>
                </a:solidFill>
              </a:rPr>
              <a:t>Languages offered;</a:t>
            </a:r>
          </a:p>
          <a:p>
            <a:pPr lvl="1"/>
            <a:r>
              <a:rPr lang="en-CA" sz="2400" dirty="0">
                <a:solidFill>
                  <a:srgbClr val="1A1768"/>
                </a:solidFill>
              </a:rPr>
              <a:t>Student testimonials; and</a:t>
            </a:r>
          </a:p>
          <a:p>
            <a:pPr lvl="1"/>
            <a:r>
              <a:rPr lang="en-CA" sz="2400" dirty="0">
                <a:solidFill>
                  <a:srgbClr val="1A1768"/>
                </a:solidFill>
              </a:rPr>
              <a:t>Contact addresses for more info.</a:t>
            </a:r>
          </a:p>
        </p:txBody>
      </p:sp>
      <p:pic>
        <p:nvPicPr>
          <p:cNvPr id="5" name="Content Placeholder 3">
            <a:hlinkClick r:id="rId4"/>
            <a:extLst>
              <a:ext uri="{FF2B5EF4-FFF2-40B4-BE49-F238E27FC236}">
                <a16:creationId xmlns:a16="http://schemas.microsoft.com/office/drawing/2014/main" id="{A269A4E8-15A5-4845-94EA-E16924B9BE65}"/>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p:blipFill>
        <p:spPr>
          <a:xfrm>
            <a:off x="6720840" y="1043505"/>
            <a:ext cx="4227246" cy="5512064"/>
          </a:xfrm>
          <a:ln>
            <a:solidFill>
              <a:srgbClr val="1A1768"/>
            </a:solidFill>
          </a:ln>
        </p:spPr>
      </p:pic>
    </p:spTree>
    <p:extLst>
      <p:ext uri="{BB962C8B-B14F-4D97-AF65-F5344CB8AC3E}">
        <p14:creationId xmlns:p14="http://schemas.microsoft.com/office/powerpoint/2010/main" val="35994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92F9-2489-EC47-B7D2-7342E0F2404F}"/>
              </a:ext>
            </a:extLst>
          </p:cNvPr>
          <p:cNvSpPr>
            <a:spLocks noGrp="1"/>
          </p:cNvSpPr>
          <p:nvPr>
            <p:ph type="title"/>
          </p:nvPr>
        </p:nvSpPr>
        <p:spPr>
          <a:xfrm>
            <a:off x="914400" y="78910"/>
            <a:ext cx="9743330" cy="1233424"/>
          </a:xfrm>
        </p:spPr>
        <p:txBody>
          <a:bodyPr/>
          <a:lstStyle/>
          <a:p>
            <a:r>
              <a:rPr lang="en-CA" b="1" u="sng" dirty="0">
                <a:solidFill>
                  <a:srgbClr val="1A1768"/>
                </a:solidFill>
                <a:latin typeface="Franklin Gothic Medium" panose="020B0603020102020204" pitchFamily="34" charset="0"/>
              </a:rPr>
              <a:t>BCATML Beautiful British Columbia Photo Contest</a:t>
            </a:r>
            <a:r>
              <a:rPr lang="en-CA" b="1"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9C05CA56-15D8-AB46-98B3-FD0FC29F7544}"/>
              </a:ext>
            </a:extLst>
          </p:cNvPr>
          <p:cNvSpPr>
            <a:spLocks noGrp="1"/>
          </p:cNvSpPr>
          <p:nvPr>
            <p:ph sz="half" idx="1"/>
          </p:nvPr>
        </p:nvSpPr>
        <p:spPr>
          <a:xfrm>
            <a:off x="790831" y="1719072"/>
            <a:ext cx="5597611" cy="3890772"/>
          </a:xfrm>
        </p:spPr>
        <p:txBody>
          <a:bodyPr>
            <a:noAutofit/>
          </a:bodyPr>
          <a:lstStyle/>
          <a:p>
            <a:r>
              <a:rPr lang="en-CA" sz="2400" dirty="0">
                <a:hlinkClick r:id="rId3"/>
              </a:rPr>
              <a:t>www.bcatml.org</a:t>
            </a:r>
            <a:r>
              <a:rPr lang="en-CA" sz="2400"/>
              <a:t> </a:t>
            </a:r>
            <a:r>
              <a:rPr lang="en-CA" sz="2400">
                <a:solidFill>
                  <a:srgbClr val="1A1768"/>
                </a:solidFill>
              </a:rPr>
              <a:t>(Resources tab)</a:t>
            </a:r>
          </a:p>
          <a:p>
            <a:r>
              <a:rPr lang="en-CA" sz="2400" dirty="0">
                <a:solidFill>
                  <a:srgbClr val="1A1768"/>
                </a:solidFill>
              </a:rPr>
              <a:t>Showcase your part of BC on the cover of the next issue of our newsletter!</a:t>
            </a:r>
          </a:p>
          <a:p>
            <a:r>
              <a:rPr lang="en-CA" sz="2400" dirty="0">
                <a:solidFill>
                  <a:srgbClr val="1A1768"/>
                </a:solidFill>
              </a:rPr>
              <a:t>Win $50 gift certificate of your choice</a:t>
            </a:r>
          </a:p>
          <a:p>
            <a:r>
              <a:rPr lang="en-CA" sz="2400" dirty="0">
                <a:solidFill>
                  <a:srgbClr val="1A1768"/>
                </a:solidFill>
              </a:rPr>
              <a:t>Deadlines: </a:t>
            </a:r>
          </a:p>
          <a:p>
            <a:pPr lvl="1"/>
            <a:r>
              <a:rPr lang="en-CA" sz="2400" b="1" dirty="0">
                <a:solidFill>
                  <a:srgbClr val="1A1768"/>
                </a:solidFill>
              </a:rPr>
              <a:t>Nov. 1</a:t>
            </a:r>
            <a:r>
              <a:rPr lang="en-CA" sz="2400" b="1" baseline="30000" dirty="0">
                <a:solidFill>
                  <a:srgbClr val="1A1768"/>
                </a:solidFill>
              </a:rPr>
              <a:t>st</a:t>
            </a:r>
            <a:r>
              <a:rPr lang="en-CA" sz="2400" b="1" dirty="0">
                <a:solidFill>
                  <a:srgbClr val="1A1768"/>
                </a:solidFill>
              </a:rPr>
              <a:t>, March 1</a:t>
            </a:r>
            <a:r>
              <a:rPr lang="en-CA" sz="2400" b="1" baseline="30000" dirty="0">
                <a:solidFill>
                  <a:srgbClr val="1A1768"/>
                </a:solidFill>
              </a:rPr>
              <a:t>st</a:t>
            </a:r>
            <a:r>
              <a:rPr lang="en-CA" sz="2400" b="1" dirty="0">
                <a:solidFill>
                  <a:srgbClr val="1A1768"/>
                </a:solidFill>
              </a:rPr>
              <a:t>, August 1</a:t>
            </a:r>
            <a:r>
              <a:rPr lang="en-CA" sz="2400" b="1" baseline="30000" dirty="0">
                <a:solidFill>
                  <a:srgbClr val="1A1768"/>
                </a:solidFill>
              </a:rPr>
              <a:t>st</a:t>
            </a:r>
            <a:r>
              <a:rPr lang="en-CA" sz="2400" dirty="0">
                <a:solidFill>
                  <a:srgbClr val="1A1768"/>
                </a:solidFill>
              </a:rPr>
              <a:t> </a:t>
            </a:r>
          </a:p>
        </p:txBody>
      </p:sp>
      <p:pic>
        <p:nvPicPr>
          <p:cNvPr id="7" name="Content Placeholder 6" descr="A sign with a mountain in the background&#10;&#10;Description automatically generated">
            <a:extLst>
              <a:ext uri="{FF2B5EF4-FFF2-40B4-BE49-F238E27FC236}">
                <a16:creationId xmlns:a16="http://schemas.microsoft.com/office/drawing/2014/main" id="{92812EF1-5C0B-C24A-9CA8-28B903D7697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74941" y="1719072"/>
            <a:ext cx="5413117" cy="3657600"/>
          </a:xfrm>
          <a:ln>
            <a:solidFill>
              <a:srgbClr val="1A1768"/>
            </a:solidFill>
          </a:ln>
        </p:spPr>
      </p:pic>
    </p:spTree>
    <p:extLst>
      <p:ext uri="{BB962C8B-B14F-4D97-AF65-F5344CB8AC3E}">
        <p14:creationId xmlns:p14="http://schemas.microsoft.com/office/powerpoint/2010/main" val="340746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92F9-2489-EC47-B7D2-7342E0F2404F}"/>
              </a:ext>
            </a:extLst>
          </p:cNvPr>
          <p:cNvSpPr>
            <a:spLocks noGrp="1"/>
          </p:cNvSpPr>
          <p:nvPr>
            <p:ph type="title"/>
          </p:nvPr>
        </p:nvSpPr>
        <p:spPr>
          <a:xfrm>
            <a:off x="310206" y="78910"/>
            <a:ext cx="10347524" cy="1233424"/>
          </a:xfrm>
        </p:spPr>
        <p:txBody>
          <a:bodyPr/>
          <a:lstStyle/>
          <a:p>
            <a:r>
              <a:rPr lang="en-CA" b="1" u="sng" dirty="0">
                <a:solidFill>
                  <a:srgbClr val="1A1768"/>
                </a:solidFill>
                <a:latin typeface="Franklin Gothic Medium" panose="020B0603020102020204" pitchFamily="34" charset="0"/>
              </a:rPr>
              <a:t>Truth and Reconciliation initiatives</a:t>
            </a:r>
            <a:r>
              <a:rPr lang="en-CA" b="1"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9C05CA56-15D8-AB46-98B3-FD0FC29F7544}"/>
              </a:ext>
            </a:extLst>
          </p:cNvPr>
          <p:cNvSpPr>
            <a:spLocks noGrp="1"/>
          </p:cNvSpPr>
          <p:nvPr>
            <p:ph sz="half" idx="1"/>
          </p:nvPr>
        </p:nvSpPr>
        <p:spPr>
          <a:xfrm>
            <a:off x="310206" y="1719072"/>
            <a:ext cx="6387155" cy="3890772"/>
          </a:xfrm>
        </p:spPr>
        <p:txBody>
          <a:bodyPr>
            <a:noAutofit/>
          </a:bodyPr>
          <a:lstStyle/>
          <a:p>
            <a:r>
              <a:rPr lang="en-CA" sz="2400" dirty="0">
                <a:solidFill>
                  <a:srgbClr val="1A1768"/>
                </a:solidFill>
              </a:rPr>
              <a:t>Joint project with FNESC to endorse translations of First People Principles of Learning posters.</a:t>
            </a:r>
            <a:endParaRPr lang="en-CA" sz="2400" dirty="0">
              <a:hlinkClick r:id="rId3"/>
            </a:endParaRPr>
          </a:p>
          <a:p>
            <a:r>
              <a:rPr lang="en-CA" sz="2400" dirty="0"/>
              <a:t>3 x $1,000 donations to:</a:t>
            </a:r>
          </a:p>
          <a:p>
            <a:pPr lvl="1"/>
            <a:r>
              <a:rPr lang="en-CA" sz="2200" dirty="0"/>
              <a:t>Indian Residential School Survivors Society</a:t>
            </a:r>
          </a:p>
          <a:p>
            <a:pPr lvl="1"/>
            <a:r>
              <a:rPr lang="en-CA" sz="2200" dirty="0"/>
              <a:t>The Lytton First Nations – Tl’kemtsin</a:t>
            </a:r>
          </a:p>
          <a:p>
            <a:pPr lvl="1"/>
            <a:r>
              <a:rPr lang="en-CA" sz="2200" dirty="0"/>
              <a:t>BC Wildfire Relief Canadian Red Cross</a:t>
            </a:r>
          </a:p>
        </p:txBody>
      </p:sp>
      <p:pic>
        <p:nvPicPr>
          <p:cNvPr id="8" name="Content Placeholder 7" descr="Icon&#10;&#10;Description automatically generated">
            <a:extLst>
              <a:ext uri="{FF2B5EF4-FFF2-40B4-BE49-F238E27FC236}">
                <a16:creationId xmlns:a16="http://schemas.microsoft.com/office/drawing/2014/main" id="{0778F268-BEFB-DA4A-9262-64D82B4B7EF2}"/>
              </a:ext>
            </a:extLst>
          </p:cNvPr>
          <p:cNvPicPr>
            <a:picLocks noGrp="1" noChangeAspect="1"/>
          </p:cNvPicPr>
          <p:nvPr>
            <p:ph sz="half" idx="2"/>
          </p:nvPr>
        </p:nvPicPr>
        <p:blipFill>
          <a:blip r:embed="rId4"/>
          <a:stretch>
            <a:fillRect/>
          </a:stretch>
        </p:blipFill>
        <p:spPr>
          <a:xfrm>
            <a:off x="6841506" y="1863200"/>
            <a:ext cx="5040288" cy="3289568"/>
          </a:xfrm>
        </p:spPr>
      </p:pic>
    </p:spTree>
    <p:extLst>
      <p:ext uri="{BB962C8B-B14F-4D97-AF65-F5344CB8AC3E}">
        <p14:creationId xmlns:p14="http://schemas.microsoft.com/office/powerpoint/2010/main" val="406237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42C3-CAF1-4C86-9738-2E2FEF8EC098}"/>
              </a:ext>
            </a:extLst>
          </p:cNvPr>
          <p:cNvSpPr>
            <a:spLocks noGrp="1"/>
          </p:cNvSpPr>
          <p:nvPr>
            <p:ph type="title"/>
          </p:nvPr>
        </p:nvSpPr>
        <p:spPr>
          <a:xfrm>
            <a:off x="852616" y="78910"/>
            <a:ext cx="9805114" cy="934344"/>
          </a:xfrm>
        </p:spPr>
        <p:txBody>
          <a:bodyPr/>
          <a:lstStyle/>
          <a:p>
            <a:r>
              <a:rPr lang="en-CA" b="1" u="sng" dirty="0">
                <a:solidFill>
                  <a:srgbClr val="1A1768"/>
                </a:solidFill>
                <a:latin typeface="Franklin Gothic Medium" panose="020B0603020102020204" pitchFamily="34" charset="0"/>
              </a:rPr>
              <a:t>Establishment of quorum</a:t>
            </a:r>
            <a:r>
              <a:rPr lang="en-CA" b="1"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D10CBF4D-5A3A-4F36-93DF-7128F04A5E4B}"/>
              </a:ext>
            </a:extLst>
          </p:cNvPr>
          <p:cNvSpPr>
            <a:spLocks noGrp="1"/>
          </p:cNvSpPr>
          <p:nvPr>
            <p:ph idx="1"/>
          </p:nvPr>
        </p:nvSpPr>
        <p:spPr>
          <a:xfrm>
            <a:off x="852616" y="1485900"/>
            <a:ext cx="10466174" cy="4152901"/>
          </a:xfrm>
        </p:spPr>
        <p:txBody>
          <a:bodyPr>
            <a:normAutofit/>
          </a:bodyPr>
          <a:lstStyle/>
          <a:p>
            <a:pPr algn="just"/>
            <a:r>
              <a:rPr lang="en-CA" sz="2400" dirty="0">
                <a:solidFill>
                  <a:srgbClr val="1A1768"/>
                </a:solidFill>
                <a:latin typeface="Franklin Gothic Medium" panose="020B0603020102020204" pitchFamily="34" charset="0"/>
              </a:rPr>
              <a:t>A quorum at the Annual General Meeting shall consist of at least five percent of the active members of the Association. This year that amounts to </a:t>
            </a:r>
            <a:r>
              <a:rPr lang="en-CA" sz="2400" b="1" u="sng" dirty="0">
                <a:solidFill>
                  <a:srgbClr val="1A1768"/>
                </a:solidFill>
                <a:latin typeface="Franklin Gothic Medium" panose="020B0603020102020204" pitchFamily="34" charset="0"/>
              </a:rPr>
              <a:t>25</a:t>
            </a:r>
            <a:r>
              <a:rPr lang="en-CA" sz="2400" dirty="0">
                <a:solidFill>
                  <a:srgbClr val="1A1768"/>
                </a:solidFill>
                <a:latin typeface="Franklin Gothic Medium" panose="020B0603020102020204" pitchFamily="34" charset="0"/>
              </a:rPr>
              <a:t> BCTF members.</a:t>
            </a:r>
          </a:p>
          <a:p>
            <a:pPr marL="0" indent="0">
              <a:buNone/>
            </a:pPr>
            <a:endParaRPr lang="en-CA" sz="2400" dirty="0">
              <a:solidFill>
                <a:srgbClr val="1A1768"/>
              </a:solidFill>
              <a:latin typeface="Franklin Gothic Medium" panose="020B0603020102020204" pitchFamily="34" charset="0"/>
            </a:endParaRPr>
          </a:p>
          <a:p>
            <a:endParaRPr lang="en-CA" sz="2400" dirty="0">
              <a:solidFill>
                <a:srgbClr val="1A1768"/>
              </a:solidFill>
              <a:latin typeface="Franklin Gothic Medium" panose="020B0603020102020204" pitchFamily="34" charset="0"/>
            </a:endParaRPr>
          </a:p>
          <a:p>
            <a:pPr algn="just"/>
            <a:r>
              <a:rPr lang="en-CA" sz="2400" dirty="0">
                <a:solidFill>
                  <a:srgbClr val="1A1768"/>
                </a:solidFill>
                <a:latin typeface="Franklin Gothic Medium" panose="020B0603020102020204" pitchFamily="34" charset="0"/>
              </a:rPr>
              <a:t>As per the BCATML Constitution, only active BCTF members of the BCATML in good standing are eligible to vote.</a:t>
            </a:r>
          </a:p>
        </p:txBody>
      </p:sp>
    </p:spTree>
    <p:extLst>
      <p:ext uri="{BB962C8B-B14F-4D97-AF65-F5344CB8AC3E}">
        <p14:creationId xmlns:p14="http://schemas.microsoft.com/office/powerpoint/2010/main" val="291806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BB58-0211-B748-923F-F4DBD9DA1AD2}"/>
              </a:ext>
            </a:extLst>
          </p:cNvPr>
          <p:cNvSpPr>
            <a:spLocks noGrp="1"/>
          </p:cNvSpPr>
          <p:nvPr>
            <p:ph type="title"/>
          </p:nvPr>
        </p:nvSpPr>
        <p:spPr>
          <a:xfrm>
            <a:off x="593124" y="78910"/>
            <a:ext cx="10064606" cy="884365"/>
          </a:xfrm>
        </p:spPr>
        <p:txBody>
          <a:bodyPr/>
          <a:lstStyle/>
          <a:p>
            <a:r>
              <a:rPr lang="en-CA" b="1" u="sng" dirty="0">
                <a:solidFill>
                  <a:srgbClr val="1A1768"/>
                </a:solidFill>
                <a:latin typeface="Franklin Gothic Medium" panose="020B0603020102020204" pitchFamily="34" charset="0"/>
              </a:rPr>
              <a:t>BCATML looking ahead</a:t>
            </a:r>
            <a:r>
              <a:rPr lang="en-CA" b="1"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6622A727-9AFB-9640-B6D1-8A4C65A00755}"/>
              </a:ext>
            </a:extLst>
          </p:cNvPr>
          <p:cNvSpPr>
            <a:spLocks noGrp="1"/>
          </p:cNvSpPr>
          <p:nvPr>
            <p:ph sz="half" idx="1"/>
          </p:nvPr>
        </p:nvSpPr>
        <p:spPr>
          <a:xfrm>
            <a:off x="480646" y="1062682"/>
            <a:ext cx="7094045" cy="5043944"/>
          </a:xfrm>
        </p:spPr>
        <p:txBody>
          <a:bodyPr>
            <a:normAutofit fontScale="92500" lnSpcReduction="10000"/>
          </a:bodyPr>
          <a:lstStyle/>
          <a:p>
            <a:pPr algn="just"/>
            <a:r>
              <a:rPr lang="en-CA" sz="2400" dirty="0">
                <a:solidFill>
                  <a:srgbClr val="1A1768"/>
                </a:solidFill>
                <a:latin typeface="Franklin Gothic Medium" panose="020B0603020102020204" pitchFamily="34" charset="0"/>
              </a:rPr>
              <a:t>FNESC to endorse translated FPPOL posters</a:t>
            </a:r>
          </a:p>
          <a:p>
            <a:pPr algn="just"/>
            <a:r>
              <a:rPr lang="en-CA" sz="2400" dirty="0">
                <a:solidFill>
                  <a:srgbClr val="1A1768"/>
                </a:solidFill>
                <a:latin typeface="Franklin Gothic Medium" panose="020B0603020102020204" pitchFamily="34" charset="0"/>
              </a:rPr>
              <a:t>French/Spanish non-binary terminology resource</a:t>
            </a:r>
          </a:p>
          <a:p>
            <a:pPr algn="just"/>
            <a:r>
              <a:rPr lang="en-CA" sz="2400" dirty="0">
                <a:solidFill>
                  <a:srgbClr val="1A1768"/>
                </a:solidFill>
                <a:latin typeface="Franklin Gothic Medium" panose="020B0603020102020204" pitchFamily="34" charset="0"/>
              </a:rPr>
              <a:t>2022 Cultural Calendar for greetings</a:t>
            </a:r>
          </a:p>
          <a:p>
            <a:pPr algn="just"/>
            <a:r>
              <a:rPr lang="en-CA" sz="2400" dirty="0">
                <a:solidFill>
                  <a:srgbClr val="1A1768"/>
                </a:solidFill>
                <a:latin typeface="Franklin Gothic Medium" panose="020B0603020102020204" pitchFamily="34" charset="0"/>
              </a:rPr>
              <a:t>BCATML virtual book club (2 books!!)</a:t>
            </a:r>
          </a:p>
          <a:p>
            <a:pPr algn="just"/>
            <a:r>
              <a:rPr lang="en-CA" sz="2400" dirty="0">
                <a:solidFill>
                  <a:srgbClr val="1A1768"/>
                </a:solidFill>
                <a:latin typeface="Franklin Gothic Medium" panose="020B0603020102020204" pitchFamily="34" charset="0"/>
              </a:rPr>
              <a:t>Meet the new Executive &amp; Language Reps session</a:t>
            </a:r>
          </a:p>
          <a:p>
            <a:pPr algn="just"/>
            <a:r>
              <a:rPr lang="en-CA" sz="2400" dirty="0">
                <a:solidFill>
                  <a:srgbClr val="1A1768"/>
                </a:solidFill>
                <a:latin typeface="Franklin Gothic Medium" panose="020B0603020102020204" pitchFamily="34" charset="0"/>
              </a:rPr>
              <a:t>Meet BCATML-CASLT representatives</a:t>
            </a:r>
          </a:p>
          <a:p>
            <a:pPr algn="just"/>
            <a:r>
              <a:rPr lang="en-CA" sz="2400" dirty="0">
                <a:solidFill>
                  <a:srgbClr val="1A1768"/>
                </a:solidFill>
                <a:latin typeface="Franklin Gothic Medium" panose="020B0603020102020204" pitchFamily="34" charset="0"/>
              </a:rPr>
              <a:t>After school webinar series for assessment</a:t>
            </a:r>
          </a:p>
          <a:p>
            <a:pPr algn="just"/>
            <a:r>
              <a:rPr lang="en-CA" sz="2400" dirty="0">
                <a:solidFill>
                  <a:srgbClr val="1A1768"/>
                </a:solidFill>
                <a:latin typeface="Franklin Gothic Medium" panose="020B0603020102020204" pitchFamily="34" charset="0"/>
              </a:rPr>
              <a:t>Monthly after school sessions to support elementary Core French with Tanya Campbell</a:t>
            </a:r>
          </a:p>
          <a:p>
            <a:pPr algn="just"/>
            <a:r>
              <a:rPr lang="en-CA" sz="2400" dirty="0">
                <a:solidFill>
                  <a:srgbClr val="1A1768"/>
                </a:solidFill>
                <a:latin typeface="Franklin Gothic Medium" panose="020B0603020102020204" pitchFamily="34" charset="0"/>
              </a:rPr>
              <a:t>Conference 2022: Oct. 21 in Richmond</a:t>
            </a:r>
          </a:p>
        </p:txBody>
      </p:sp>
      <p:pic>
        <p:nvPicPr>
          <p:cNvPr id="5" name="Content Placeholder 5">
            <a:extLst>
              <a:ext uri="{FF2B5EF4-FFF2-40B4-BE49-F238E27FC236}">
                <a16:creationId xmlns:a16="http://schemas.microsoft.com/office/drawing/2014/main" id="{F683E872-372E-A749-A0C8-BF10B1451794}"/>
              </a:ext>
            </a:extLst>
          </p:cNvPr>
          <p:cNvPicPr>
            <a:picLocks noGrp="1" noChangeAspect="1"/>
          </p:cNvPicPr>
          <p:nvPr>
            <p:ph sz="half" idx="2"/>
          </p:nvPr>
        </p:nvPicPr>
        <p:blipFill>
          <a:blip r:embed="rId3"/>
          <a:stretch>
            <a:fillRect/>
          </a:stretch>
        </p:blipFill>
        <p:spPr>
          <a:xfrm>
            <a:off x="7574692" y="1892180"/>
            <a:ext cx="4506888" cy="2771736"/>
          </a:xfrm>
          <a:prstGeom prst="rect">
            <a:avLst/>
          </a:prstGeom>
          <a:ln>
            <a:solidFill>
              <a:srgbClr val="1A1768"/>
            </a:solidFill>
          </a:ln>
        </p:spPr>
      </p:pic>
    </p:spTree>
    <p:extLst>
      <p:ext uri="{BB962C8B-B14F-4D97-AF65-F5344CB8AC3E}">
        <p14:creationId xmlns:p14="http://schemas.microsoft.com/office/powerpoint/2010/main" val="412661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037" y="78910"/>
            <a:ext cx="9640694" cy="686200"/>
          </a:xfrm>
        </p:spPr>
        <p:txBody>
          <a:bodyPr/>
          <a:lstStyle/>
          <a:p>
            <a:r>
              <a:rPr lang="en-US" b="1" u="sng" dirty="0"/>
              <a:t>BCATML Program Statement</a:t>
            </a:r>
            <a:r>
              <a:rPr lang="en-US" dirty="0"/>
              <a:t>:</a:t>
            </a:r>
          </a:p>
        </p:txBody>
      </p:sp>
      <p:pic>
        <p:nvPicPr>
          <p:cNvPr id="10" name="Content Placeholder 9" descr="Qr code&#10;&#10;Description automatically generated">
            <a:extLst>
              <a:ext uri="{FF2B5EF4-FFF2-40B4-BE49-F238E27FC236}">
                <a16:creationId xmlns:a16="http://schemas.microsoft.com/office/drawing/2014/main" id="{E82C5D75-CB72-5247-B68A-1904253225AE}"/>
              </a:ext>
            </a:extLst>
          </p:cNvPr>
          <p:cNvPicPr>
            <a:picLocks noGrp="1" noChangeAspect="1"/>
          </p:cNvPicPr>
          <p:nvPr>
            <p:ph sz="half" idx="1"/>
          </p:nvPr>
        </p:nvPicPr>
        <p:blipFill>
          <a:blip r:embed="rId3"/>
          <a:stretch>
            <a:fillRect/>
          </a:stretch>
        </p:blipFill>
        <p:spPr>
          <a:xfrm>
            <a:off x="1223317" y="1752724"/>
            <a:ext cx="2303206" cy="2303206"/>
          </a:xfrm>
        </p:spPr>
      </p:pic>
      <p:sp>
        <p:nvSpPr>
          <p:cNvPr id="8" name="TextBox 7"/>
          <p:cNvSpPr txBox="1"/>
          <p:nvPr/>
        </p:nvSpPr>
        <p:spPr>
          <a:xfrm>
            <a:off x="782257" y="4060792"/>
            <a:ext cx="3249351" cy="646331"/>
          </a:xfrm>
          <a:prstGeom prst="rect">
            <a:avLst/>
          </a:prstGeom>
          <a:noFill/>
        </p:spPr>
        <p:txBody>
          <a:bodyPr wrap="none" rtlCol="0">
            <a:spAutoFit/>
          </a:bodyPr>
          <a:lstStyle/>
          <a:p>
            <a:pPr algn="ctr"/>
            <a:r>
              <a:rPr lang="en-CA" b="1" dirty="0">
                <a:effectLst>
                  <a:outerShdw blurRad="38100" dist="38100" dir="2700000" algn="tl">
                    <a:srgbClr val="000000">
                      <a:alpha val="43137"/>
                    </a:srgbClr>
                  </a:outerShdw>
                </a:effectLst>
              </a:rPr>
              <a:t>QR Code to BCATML Program</a:t>
            </a:r>
          </a:p>
          <a:p>
            <a:pPr algn="ctr"/>
            <a:r>
              <a:rPr lang="en-CA" b="1" dirty="0">
                <a:effectLst>
                  <a:outerShdw blurRad="38100" dist="38100" dir="2700000" algn="tl">
                    <a:srgbClr val="000000">
                      <a:alpha val="43137"/>
                    </a:srgbClr>
                  </a:outerShdw>
                </a:effectLst>
              </a:rPr>
              <a:t>Statement for 2021-2022</a:t>
            </a:r>
            <a:endParaRPr lang="fr-CA" b="1" dirty="0">
              <a:effectLst>
                <a:outerShdw blurRad="38100" dist="38100" dir="2700000" algn="tl">
                  <a:srgbClr val="000000">
                    <a:alpha val="43137"/>
                  </a:srgbClr>
                </a:outerShdw>
              </a:effectLst>
            </a:endParaRPr>
          </a:p>
        </p:txBody>
      </p:sp>
      <p:pic>
        <p:nvPicPr>
          <p:cNvPr id="5" name="Picture 4" descr="Text, table&#10;&#10;Description automatically generated">
            <a:hlinkClick r:id="rId4"/>
            <a:extLst>
              <a:ext uri="{FF2B5EF4-FFF2-40B4-BE49-F238E27FC236}">
                <a16:creationId xmlns:a16="http://schemas.microsoft.com/office/drawing/2014/main" id="{CD907DB4-E93F-E941-8813-64A6196DD92D}"/>
              </a:ext>
            </a:extLst>
          </p:cNvPr>
          <p:cNvPicPr>
            <a:picLocks noChangeAspect="1"/>
          </p:cNvPicPr>
          <p:nvPr/>
        </p:nvPicPr>
        <p:blipFill>
          <a:blip r:embed="rId5"/>
          <a:stretch>
            <a:fillRect/>
          </a:stretch>
        </p:blipFill>
        <p:spPr>
          <a:xfrm>
            <a:off x="4174010" y="765110"/>
            <a:ext cx="7963165" cy="5870468"/>
          </a:xfrm>
          <a:prstGeom prst="rect">
            <a:avLst/>
          </a:prstGeom>
        </p:spPr>
      </p:pic>
    </p:spTree>
    <p:extLst>
      <p:ext uri="{BB962C8B-B14F-4D97-AF65-F5344CB8AC3E}">
        <p14:creationId xmlns:p14="http://schemas.microsoft.com/office/powerpoint/2010/main" val="211397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en-US" dirty="0">
                <a:solidFill>
                  <a:srgbClr val="7030A0"/>
                </a:solidFill>
              </a:rPr>
              <a:t>Motion #4: To adopt the president’s report and BCATML Program Statement for 2021-2022.</a:t>
            </a:r>
          </a:p>
        </p:txBody>
      </p:sp>
    </p:spTree>
    <p:extLst>
      <p:ext uri="{BB962C8B-B14F-4D97-AF65-F5344CB8AC3E}">
        <p14:creationId xmlns:p14="http://schemas.microsoft.com/office/powerpoint/2010/main" val="257929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A8F3-B231-E44D-8F65-FC22CD1537F2}"/>
              </a:ext>
            </a:extLst>
          </p:cNvPr>
          <p:cNvSpPr>
            <a:spLocks noGrp="1"/>
          </p:cNvSpPr>
          <p:nvPr>
            <p:ph type="title"/>
          </p:nvPr>
        </p:nvSpPr>
        <p:spPr>
          <a:xfrm>
            <a:off x="0" y="78910"/>
            <a:ext cx="10657730" cy="1233424"/>
          </a:xfrm>
        </p:spPr>
        <p:txBody>
          <a:bodyPr/>
          <a:lstStyle/>
          <a:p>
            <a:r>
              <a:rPr lang="en-CA" b="1" dirty="0">
                <a:solidFill>
                  <a:srgbClr val="1A1768"/>
                </a:solidFill>
              </a:rPr>
              <a:t>7. </a:t>
            </a:r>
            <a:r>
              <a:rPr lang="en-CA" b="1" u="sng" dirty="0">
                <a:solidFill>
                  <a:srgbClr val="1A1768"/>
                </a:solidFill>
              </a:rPr>
              <a:t>Treasurer’s report</a:t>
            </a:r>
            <a:r>
              <a:rPr lang="en-CA" b="1" dirty="0">
                <a:solidFill>
                  <a:srgbClr val="1A1768"/>
                </a:solidFill>
              </a:rPr>
              <a:t>:</a:t>
            </a:r>
          </a:p>
        </p:txBody>
      </p:sp>
      <p:pic>
        <p:nvPicPr>
          <p:cNvPr id="10" name="Content Placeholder 9" descr="A picture containing text, fabric&#10;&#10;Description automatically generated">
            <a:extLst>
              <a:ext uri="{FF2B5EF4-FFF2-40B4-BE49-F238E27FC236}">
                <a16:creationId xmlns:a16="http://schemas.microsoft.com/office/drawing/2014/main" id="{DDB58D92-CB67-5A4B-9EBD-D8FCCB83BAE5}"/>
              </a:ext>
            </a:extLst>
          </p:cNvPr>
          <p:cNvPicPr>
            <a:picLocks noGrp="1" noChangeAspect="1"/>
          </p:cNvPicPr>
          <p:nvPr>
            <p:ph idx="1"/>
          </p:nvPr>
        </p:nvPicPr>
        <p:blipFill>
          <a:blip r:embed="rId2"/>
          <a:stretch>
            <a:fillRect/>
          </a:stretch>
        </p:blipFill>
        <p:spPr>
          <a:xfrm>
            <a:off x="3032376" y="1532238"/>
            <a:ext cx="6321492" cy="4188940"/>
          </a:xfrm>
        </p:spPr>
      </p:pic>
    </p:spTree>
    <p:extLst>
      <p:ext uri="{BB962C8B-B14F-4D97-AF65-F5344CB8AC3E}">
        <p14:creationId xmlns:p14="http://schemas.microsoft.com/office/powerpoint/2010/main" val="226880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412547"/>
            <a:ext cx="10212888" cy="686200"/>
          </a:xfrm>
        </p:spPr>
        <p:txBody>
          <a:bodyPr>
            <a:normAutofit/>
          </a:bodyPr>
          <a:lstStyle/>
          <a:p>
            <a:r>
              <a:rPr lang="en-US" b="1" u="sng" dirty="0"/>
              <a:t>BCATML Proposed Operating Budget 2021-2022</a:t>
            </a:r>
            <a:r>
              <a:rPr lang="en-US" dirty="0"/>
              <a:t>:</a:t>
            </a:r>
          </a:p>
        </p:txBody>
      </p:sp>
      <p:pic>
        <p:nvPicPr>
          <p:cNvPr id="10" name="Content Placeholder 9">
            <a:extLst>
              <a:ext uri="{FF2B5EF4-FFF2-40B4-BE49-F238E27FC236}">
                <a16:creationId xmlns:a16="http://schemas.microsoft.com/office/drawing/2014/main" id="{E82C5D75-CB72-5247-B68A-1904253225AE}"/>
              </a:ext>
            </a:extLst>
          </p:cNvPr>
          <p:cNvPicPr>
            <a:picLocks noGrp="1" noChangeAspect="1"/>
          </p:cNvPicPr>
          <p:nvPr>
            <p:ph sz="half" idx="1"/>
          </p:nvPr>
        </p:nvPicPr>
        <p:blipFill>
          <a:blip r:embed="rId3"/>
          <a:srcRect/>
          <a:stretch/>
        </p:blipFill>
        <p:spPr>
          <a:xfrm>
            <a:off x="939110" y="1752724"/>
            <a:ext cx="2303206" cy="2303206"/>
          </a:xfrm>
        </p:spPr>
      </p:pic>
      <p:sp>
        <p:nvSpPr>
          <p:cNvPr id="8" name="TextBox 7"/>
          <p:cNvSpPr txBox="1"/>
          <p:nvPr/>
        </p:nvSpPr>
        <p:spPr>
          <a:xfrm>
            <a:off x="455986" y="4060792"/>
            <a:ext cx="3333478" cy="646331"/>
          </a:xfrm>
          <a:prstGeom prst="rect">
            <a:avLst/>
          </a:prstGeom>
          <a:noFill/>
        </p:spPr>
        <p:txBody>
          <a:bodyPr wrap="none" rtlCol="0">
            <a:spAutoFit/>
          </a:bodyPr>
          <a:lstStyle/>
          <a:p>
            <a:pPr algn="ctr"/>
            <a:r>
              <a:rPr lang="en-CA" b="1" dirty="0">
                <a:effectLst>
                  <a:outerShdw blurRad="38100" dist="38100" dir="2700000" algn="tl">
                    <a:srgbClr val="000000">
                      <a:alpha val="43137"/>
                    </a:srgbClr>
                  </a:outerShdw>
                </a:effectLst>
              </a:rPr>
              <a:t>QR Code to BCATML Proposed</a:t>
            </a:r>
          </a:p>
          <a:p>
            <a:pPr algn="ctr"/>
            <a:r>
              <a:rPr lang="en-CA" b="1" dirty="0">
                <a:effectLst>
                  <a:outerShdw blurRad="38100" dist="38100" dir="2700000" algn="tl">
                    <a:srgbClr val="000000">
                      <a:alpha val="43137"/>
                    </a:srgbClr>
                  </a:outerShdw>
                </a:effectLst>
              </a:rPr>
              <a:t>Budget for 2021-2022</a:t>
            </a:r>
            <a:endParaRPr lang="fr-CA" b="1" dirty="0">
              <a:effectLst>
                <a:outerShdw blurRad="38100" dist="38100" dir="2700000" algn="tl">
                  <a:srgbClr val="000000">
                    <a:alpha val="43137"/>
                  </a:srgbClr>
                </a:outerShdw>
              </a:effectLst>
            </a:endParaRPr>
          </a:p>
        </p:txBody>
      </p:sp>
      <p:pic>
        <p:nvPicPr>
          <p:cNvPr id="5" name="Picture 4">
            <a:hlinkClick r:id="rId4"/>
            <a:extLst>
              <a:ext uri="{FF2B5EF4-FFF2-40B4-BE49-F238E27FC236}">
                <a16:creationId xmlns:a16="http://schemas.microsoft.com/office/drawing/2014/main" id="{CD907DB4-E93F-E941-8813-64A6196DD92D}"/>
              </a:ext>
            </a:extLst>
          </p:cNvPr>
          <p:cNvPicPr>
            <a:picLocks noChangeAspect="1"/>
          </p:cNvPicPr>
          <p:nvPr/>
        </p:nvPicPr>
        <p:blipFill>
          <a:blip r:embed="rId5"/>
          <a:srcRect/>
          <a:stretch/>
        </p:blipFill>
        <p:spPr>
          <a:xfrm>
            <a:off x="3976924" y="1091932"/>
            <a:ext cx="8160251" cy="5345938"/>
          </a:xfrm>
          <a:prstGeom prst="rect">
            <a:avLst/>
          </a:prstGeom>
        </p:spPr>
      </p:pic>
    </p:spTree>
    <p:extLst>
      <p:ext uri="{BB962C8B-B14F-4D97-AF65-F5344CB8AC3E}">
        <p14:creationId xmlns:p14="http://schemas.microsoft.com/office/powerpoint/2010/main" val="369505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dirty="0">
                <a:solidFill>
                  <a:srgbClr val="7030A0"/>
                </a:solidFill>
              </a:rPr>
              <a:t>Motion #5: To adopt the proposed operating budget for 2021-2022.</a:t>
            </a:r>
          </a:p>
        </p:txBody>
      </p:sp>
    </p:spTree>
    <p:extLst>
      <p:ext uri="{BB962C8B-B14F-4D97-AF65-F5344CB8AC3E}">
        <p14:creationId xmlns:p14="http://schemas.microsoft.com/office/powerpoint/2010/main" val="298305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A8F3-B231-E44D-8F65-FC22CD1537F2}"/>
              </a:ext>
            </a:extLst>
          </p:cNvPr>
          <p:cNvSpPr>
            <a:spLocks noGrp="1"/>
          </p:cNvSpPr>
          <p:nvPr>
            <p:ph type="title"/>
          </p:nvPr>
        </p:nvSpPr>
        <p:spPr>
          <a:xfrm>
            <a:off x="0" y="78910"/>
            <a:ext cx="11512296" cy="1233424"/>
          </a:xfrm>
        </p:spPr>
        <p:txBody>
          <a:bodyPr/>
          <a:lstStyle/>
          <a:p>
            <a:r>
              <a:rPr lang="en-CA" b="1" dirty="0">
                <a:solidFill>
                  <a:srgbClr val="1A1768"/>
                </a:solidFill>
              </a:rPr>
              <a:t>8. </a:t>
            </a:r>
            <a:r>
              <a:rPr lang="en-CA" b="1" u="sng" dirty="0">
                <a:solidFill>
                  <a:srgbClr val="1A1768"/>
                </a:solidFill>
              </a:rPr>
              <a:t>Election of BCATML Executive Committee 2021-2022</a:t>
            </a:r>
            <a:r>
              <a:rPr lang="en-CA" b="1" dirty="0">
                <a:solidFill>
                  <a:srgbClr val="1A1768"/>
                </a:solidFill>
              </a:rPr>
              <a:t>:</a:t>
            </a:r>
          </a:p>
        </p:txBody>
      </p:sp>
      <p:pic>
        <p:nvPicPr>
          <p:cNvPr id="5" name="Content Placeholder 4" descr="A picture containing drawing&#10;&#10;Description automatically generated">
            <a:extLst>
              <a:ext uri="{FF2B5EF4-FFF2-40B4-BE49-F238E27FC236}">
                <a16:creationId xmlns:a16="http://schemas.microsoft.com/office/drawing/2014/main" id="{1434F63F-D0DE-AE4A-AE4C-C4E4409A1E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0557" y="2292895"/>
            <a:ext cx="10515600" cy="2123925"/>
          </a:xfrm>
        </p:spPr>
      </p:pic>
      <p:sp>
        <p:nvSpPr>
          <p:cNvPr id="6" name="Rectangle 5">
            <a:extLst>
              <a:ext uri="{FF2B5EF4-FFF2-40B4-BE49-F238E27FC236}">
                <a16:creationId xmlns:a16="http://schemas.microsoft.com/office/drawing/2014/main" id="{2CB41743-C00F-A645-B24F-A2D2F4C6EF97}"/>
              </a:ext>
            </a:extLst>
          </p:cNvPr>
          <p:cNvSpPr/>
          <p:nvPr/>
        </p:nvSpPr>
        <p:spPr>
          <a:xfrm>
            <a:off x="740664" y="2167128"/>
            <a:ext cx="10771632" cy="2395728"/>
          </a:xfrm>
          <a:prstGeom prst="rect">
            <a:avLst/>
          </a:prstGeom>
          <a:noFill/>
          <a:ln>
            <a:solidFill>
              <a:srgbClr val="1A1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1845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ED3E9-39B0-4341-BF4C-C70EB2F5298D}"/>
              </a:ext>
            </a:extLst>
          </p:cNvPr>
          <p:cNvSpPr>
            <a:spLocks noGrp="1"/>
          </p:cNvSpPr>
          <p:nvPr>
            <p:ph type="title"/>
          </p:nvPr>
        </p:nvSpPr>
        <p:spPr>
          <a:xfrm>
            <a:off x="0" y="-92074"/>
            <a:ext cx="12192000" cy="607890"/>
          </a:xfrm>
        </p:spPr>
        <p:txBody>
          <a:bodyPr>
            <a:noAutofit/>
          </a:bodyPr>
          <a:lstStyle/>
          <a:p>
            <a:pPr algn="ctr"/>
            <a:r>
              <a:rPr lang="en-CA" sz="3200" dirty="0">
                <a:solidFill>
                  <a:srgbClr val="1A1768"/>
                </a:solidFill>
                <a:latin typeface="Franklin Gothic Medium" panose="020B0603020102020204" pitchFamily="34" charset="0"/>
              </a:rPr>
              <a:t>Only </a:t>
            </a:r>
            <a:r>
              <a:rPr lang="en-CA" sz="3200" u="sng" dirty="0">
                <a:solidFill>
                  <a:srgbClr val="1A1768"/>
                </a:solidFill>
                <a:latin typeface="Franklin Gothic Medium" panose="020B0603020102020204" pitchFamily="34" charset="0"/>
              </a:rPr>
              <a:t>active</a:t>
            </a:r>
            <a:r>
              <a:rPr lang="en-CA" sz="3200" dirty="0">
                <a:solidFill>
                  <a:srgbClr val="1A1768"/>
                </a:solidFill>
                <a:latin typeface="Franklin Gothic Medium" panose="020B0603020102020204" pitchFamily="34" charset="0"/>
              </a:rPr>
              <a:t> BCTF members of BCATML may run for office and vote</a:t>
            </a:r>
          </a:p>
        </p:txBody>
      </p:sp>
      <p:graphicFrame>
        <p:nvGraphicFramePr>
          <p:cNvPr id="5" name="Table 5">
            <a:extLst>
              <a:ext uri="{FF2B5EF4-FFF2-40B4-BE49-F238E27FC236}">
                <a16:creationId xmlns:a16="http://schemas.microsoft.com/office/drawing/2014/main" id="{44532037-4EA3-AD46-BDF9-CDD67AB9FA70}"/>
              </a:ext>
            </a:extLst>
          </p:cNvPr>
          <p:cNvGraphicFramePr>
            <a:graphicFrameLocks noGrp="1"/>
          </p:cNvGraphicFramePr>
          <p:nvPr>
            <p:ph idx="1"/>
            <p:extLst>
              <p:ext uri="{D42A27DB-BD31-4B8C-83A1-F6EECF244321}">
                <p14:modId xmlns:p14="http://schemas.microsoft.com/office/powerpoint/2010/main" val="1489052294"/>
              </p:ext>
            </p:extLst>
          </p:nvPr>
        </p:nvGraphicFramePr>
        <p:xfrm>
          <a:off x="838200" y="642552"/>
          <a:ext cx="10515600" cy="6096038"/>
        </p:xfrm>
        <a:graphic>
          <a:graphicData uri="http://schemas.openxmlformats.org/drawingml/2006/table">
            <a:tbl>
              <a:tblPr firstRow="1" bandRow="1">
                <a:tableStyleId>{5C22544A-7EE6-4342-B048-85BDC9FD1C3A}</a:tableStyleId>
              </a:tblPr>
              <a:tblGrid>
                <a:gridCol w="3604846">
                  <a:extLst>
                    <a:ext uri="{9D8B030D-6E8A-4147-A177-3AD203B41FA5}">
                      <a16:colId xmlns:a16="http://schemas.microsoft.com/office/drawing/2014/main" val="3014317526"/>
                    </a:ext>
                  </a:extLst>
                </a:gridCol>
                <a:gridCol w="6910754">
                  <a:extLst>
                    <a:ext uri="{9D8B030D-6E8A-4147-A177-3AD203B41FA5}">
                      <a16:colId xmlns:a16="http://schemas.microsoft.com/office/drawing/2014/main" val="1789577129"/>
                    </a:ext>
                  </a:extLst>
                </a:gridCol>
              </a:tblGrid>
              <a:tr h="468926">
                <a:tc>
                  <a:txBody>
                    <a:bodyPr/>
                    <a:lstStyle/>
                    <a:p>
                      <a:r>
                        <a:rPr lang="en-CA" b="1" dirty="0"/>
                        <a:t>President:</a:t>
                      </a:r>
                    </a:p>
                  </a:txBody>
                  <a:tcPr/>
                </a:tc>
                <a:tc>
                  <a:txBody>
                    <a:bodyPr/>
                    <a:lstStyle/>
                    <a:p>
                      <a:r>
                        <a:rPr lang="en-CA" b="1" dirty="0"/>
                        <a:t>Rome Lavrencic</a:t>
                      </a:r>
                    </a:p>
                  </a:txBody>
                  <a:tcPr/>
                </a:tc>
                <a:extLst>
                  <a:ext uri="{0D108BD9-81ED-4DB2-BD59-A6C34878D82A}">
                    <a16:rowId xmlns:a16="http://schemas.microsoft.com/office/drawing/2014/main" val="3418002416"/>
                  </a:ext>
                </a:extLst>
              </a:tr>
              <a:tr h="468926">
                <a:tc>
                  <a:txBody>
                    <a:bodyPr/>
                    <a:lstStyle/>
                    <a:p>
                      <a:r>
                        <a:rPr lang="en-CA" b="1" dirty="0">
                          <a:solidFill>
                            <a:schemeClr val="bg1"/>
                          </a:solidFill>
                        </a:rPr>
                        <a:t>Vice-President:</a:t>
                      </a:r>
                    </a:p>
                  </a:txBody>
                  <a:tcPr>
                    <a:solidFill>
                      <a:schemeClr val="accent1"/>
                    </a:solidFill>
                  </a:tcPr>
                </a:tc>
                <a:tc>
                  <a:txBody>
                    <a:bodyPr/>
                    <a:lstStyle/>
                    <a:p>
                      <a:r>
                        <a:rPr lang="en-CA" b="1" dirty="0">
                          <a:solidFill>
                            <a:schemeClr val="bg1"/>
                          </a:solidFill>
                        </a:rPr>
                        <a:t>Kindra Harte</a:t>
                      </a:r>
                    </a:p>
                  </a:txBody>
                  <a:tcPr>
                    <a:solidFill>
                      <a:schemeClr val="accent1"/>
                    </a:solidFill>
                  </a:tcPr>
                </a:tc>
                <a:extLst>
                  <a:ext uri="{0D108BD9-81ED-4DB2-BD59-A6C34878D82A}">
                    <a16:rowId xmlns:a16="http://schemas.microsoft.com/office/drawing/2014/main" val="3321385011"/>
                  </a:ext>
                </a:extLst>
              </a:tr>
              <a:tr h="468926">
                <a:tc>
                  <a:txBody>
                    <a:bodyPr/>
                    <a:lstStyle/>
                    <a:p>
                      <a:r>
                        <a:rPr lang="en-CA" b="1" dirty="0">
                          <a:solidFill>
                            <a:schemeClr val="bg1"/>
                          </a:solidFill>
                        </a:rPr>
                        <a:t>Treasurer:</a:t>
                      </a:r>
                    </a:p>
                  </a:txBody>
                  <a:tcPr>
                    <a:solidFill>
                      <a:schemeClr val="accent1"/>
                    </a:solidFill>
                  </a:tcPr>
                </a:tc>
                <a:tc>
                  <a:txBody>
                    <a:bodyPr/>
                    <a:lstStyle/>
                    <a:p>
                      <a:r>
                        <a:rPr lang="en-CA" b="1" dirty="0">
                          <a:solidFill>
                            <a:schemeClr val="bg1"/>
                          </a:solidFill>
                        </a:rPr>
                        <a:t>Wendy Yamazaki</a:t>
                      </a:r>
                    </a:p>
                  </a:txBody>
                  <a:tcPr>
                    <a:solidFill>
                      <a:schemeClr val="accent1"/>
                    </a:solidFill>
                  </a:tcPr>
                </a:tc>
                <a:extLst>
                  <a:ext uri="{0D108BD9-81ED-4DB2-BD59-A6C34878D82A}">
                    <a16:rowId xmlns:a16="http://schemas.microsoft.com/office/drawing/2014/main" val="1060455776"/>
                  </a:ext>
                </a:extLst>
              </a:tr>
              <a:tr h="468926">
                <a:tc>
                  <a:txBody>
                    <a:bodyPr/>
                    <a:lstStyle/>
                    <a:p>
                      <a:r>
                        <a:rPr lang="en-CA" b="1" dirty="0">
                          <a:solidFill>
                            <a:schemeClr val="bg1"/>
                          </a:solidFill>
                        </a:rPr>
                        <a:t>Secretary &amp; Membership:</a:t>
                      </a:r>
                    </a:p>
                  </a:txBody>
                  <a:tcPr>
                    <a:solidFill>
                      <a:schemeClr val="accent1"/>
                    </a:solidFill>
                  </a:tcPr>
                </a:tc>
                <a:tc>
                  <a:txBody>
                    <a:bodyPr/>
                    <a:lstStyle/>
                    <a:p>
                      <a:r>
                        <a:rPr lang="en-CA" b="1" dirty="0">
                          <a:solidFill>
                            <a:schemeClr val="bg1"/>
                          </a:solidFill>
                        </a:rPr>
                        <a:t>Antonella Bullen</a:t>
                      </a:r>
                    </a:p>
                  </a:txBody>
                  <a:tcPr>
                    <a:solidFill>
                      <a:schemeClr val="accent1"/>
                    </a:solidFill>
                  </a:tcPr>
                </a:tc>
                <a:extLst>
                  <a:ext uri="{0D108BD9-81ED-4DB2-BD59-A6C34878D82A}">
                    <a16:rowId xmlns:a16="http://schemas.microsoft.com/office/drawing/2014/main" val="1551732954"/>
                  </a:ext>
                </a:extLst>
              </a:tr>
              <a:tr h="468926">
                <a:tc>
                  <a:txBody>
                    <a:bodyPr/>
                    <a:lstStyle/>
                    <a:p>
                      <a:r>
                        <a:rPr lang="en-CA" b="1" dirty="0"/>
                        <a:t>Elementary &amp; Middle Years Rep:</a:t>
                      </a:r>
                    </a:p>
                  </a:txBody>
                  <a:tcPr/>
                </a:tc>
                <a:tc>
                  <a:txBody>
                    <a:bodyPr/>
                    <a:lstStyle/>
                    <a:p>
                      <a:r>
                        <a:rPr lang="en-CA" b="1" dirty="0"/>
                        <a:t>Tanya Campbell</a:t>
                      </a:r>
                    </a:p>
                  </a:txBody>
                  <a:tcPr/>
                </a:tc>
                <a:extLst>
                  <a:ext uri="{0D108BD9-81ED-4DB2-BD59-A6C34878D82A}">
                    <a16:rowId xmlns:a16="http://schemas.microsoft.com/office/drawing/2014/main" val="2637538031"/>
                  </a:ext>
                </a:extLst>
              </a:tr>
              <a:tr h="468926">
                <a:tc>
                  <a:txBody>
                    <a:bodyPr/>
                    <a:lstStyle/>
                    <a:p>
                      <a:r>
                        <a:rPr lang="en-CA" b="1" dirty="0"/>
                        <a:t>French Language Rep:</a:t>
                      </a:r>
                    </a:p>
                  </a:txBody>
                  <a:tcPr/>
                </a:tc>
                <a:tc>
                  <a:txBody>
                    <a:bodyPr/>
                    <a:lstStyle/>
                    <a:p>
                      <a:r>
                        <a:rPr lang="en-CA" b="1" dirty="0"/>
                        <a:t>Trish Kolber</a:t>
                      </a:r>
                    </a:p>
                  </a:txBody>
                  <a:tcPr/>
                </a:tc>
                <a:extLst>
                  <a:ext uri="{0D108BD9-81ED-4DB2-BD59-A6C34878D82A}">
                    <a16:rowId xmlns:a16="http://schemas.microsoft.com/office/drawing/2014/main" val="2657877808"/>
                  </a:ext>
                </a:extLst>
              </a:tr>
              <a:tr h="468926">
                <a:tc>
                  <a:txBody>
                    <a:bodyPr/>
                    <a:lstStyle/>
                    <a:p>
                      <a:r>
                        <a:rPr lang="en-CA" b="1" dirty="0"/>
                        <a:t>German Language Rep:</a:t>
                      </a:r>
                    </a:p>
                  </a:txBody>
                  <a:tcPr/>
                </a:tc>
                <a:tc>
                  <a:txBody>
                    <a:bodyPr/>
                    <a:lstStyle/>
                    <a:p>
                      <a:r>
                        <a:rPr lang="en-CA" b="1" dirty="0"/>
                        <a:t>Lidija Bakovic</a:t>
                      </a:r>
                    </a:p>
                  </a:txBody>
                  <a:tcPr/>
                </a:tc>
                <a:extLst>
                  <a:ext uri="{0D108BD9-81ED-4DB2-BD59-A6C34878D82A}">
                    <a16:rowId xmlns:a16="http://schemas.microsoft.com/office/drawing/2014/main" val="1948449367"/>
                  </a:ext>
                </a:extLst>
              </a:tr>
              <a:tr h="468926">
                <a:tc>
                  <a:txBody>
                    <a:bodyPr/>
                    <a:lstStyle/>
                    <a:p>
                      <a:r>
                        <a:rPr lang="en-CA" b="1" dirty="0"/>
                        <a:t>Japanese Language Rep:</a:t>
                      </a:r>
                    </a:p>
                  </a:txBody>
                  <a:tcPr/>
                </a:tc>
                <a:tc>
                  <a:txBody>
                    <a:bodyPr/>
                    <a:lstStyle/>
                    <a:p>
                      <a:r>
                        <a:rPr lang="en-CA" b="1" dirty="0"/>
                        <a:t>___________________________</a:t>
                      </a:r>
                    </a:p>
                  </a:txBody>
                  <a:tcPr/>
                </a:tc>
                <a:extLst>
                  <a:ext uri="{0D108BD9-81ED-4DB2-BD59-A6C34878D82A}">
                    <a16:rowId xmlns:a16="http://schemas.microsoft.com/office/drawing/2014/main" val="2837945076"/>
                  </a:ext>
                </a:extLst>
              </a:tr>
              <a:tr h="468926">
                <a:tc>
                  <a:txBody>
                    <a:bodyPr/>
                    <a:lstStyle/>
                    <a:p>
                      <a:r>
                        <a:rPr lang="en-CA" b="1" dirty="0"/>
                        <a:t>Mandarin Language Rep:</a:t>
                      </a:r>
                    </a:p>
                  </a:txBody>
                  <a:tcPr/>
                </a:tc>
                <a:tc>
                  <a:txBody>
                    <a:bodyPr/>
                    <a:lstStyle/>
                    <a:p>
                      <a:r>
                        <a:rPr lang="en-CA" b="1" dirty="0"/>
                        <a:t>Ping Li</a:t>
                      </a:r>
                    </a:p>
                  </a:txBody>
                  <a:tcPr/>
                </a:tc>
                <a:extLst>
                  <a:ext uri="{0D108BD9-81ED-4DB2-BD59-A6C34878D82A}">
                    <a16:rowId xmlns:a16="http://schemas.microsoft.com/office/drawing/2014/main" val="3846391988"/>
                  </a:ext>
                </a:extLst>
              </a:tr>
              <a:tr h="468926">
                <a:tc>
                  <a:txBody>
                    <a:bodyPr/>
                    <a:lstStyle/>
                    <a:p>
                      <a:r>
                        <a:rPr lang="en-CA" b="1" dirty="0"/>
                        <a:t>Other Languages Rep:</a:t>
                      </a:r>
                    </a:p>
                  </a:txBody>
                  <a:tcPr/>
                </a:tc>
                <a:tc>
                  <a:txBody>
                    <a:bodyPr/>
                    <a:lstStyle/>
                    <a:p>
                      <a:r>
                        <a:rPr lang="en-CA" b="1" dirty="0"/>
                        <a:t>Susana Stover</a:t>
                      </a:r>
                    </a:p>
                  </a:txBody>
                  <a:tcPr/>
                </a:tc>
                <a:extLst>
                  <a:ext uri="{0D108BD9-81ED-4DB2-BD59-A6C34878D82A}">
                    <a16:rowId xmlns:a16="http://schemas.microsoft.com/office/drawing/2014/main" val="394047405"/>
                  </a:ext>
                </a:extLst>
              </a:tr>
              <a:tr h="468926">
                <a:tc>
                  <a:txBody>
                    <a:bodyPr/>
                    <a:lstStyle/>
                    <a:p>
                      <a:r>
                        <a:rPr lang="en-CA" b="1" dirty="0"/>
                        <a:t>Punjabi Language Rep:</a:t>
                      </a:r>
                    </a:p>
                  </a:txBody>
                  <a:tcPr/>
                </a:tc>
                <a:tc>
                  <a:txBody>
                    <a:bodyPr/>
                    <a:lstStyle/>
                    <a:p>
                      <a:r>
                        <a:rPr lang="en-CA" b="1" dirty="0"/>
                        <a:t>Manjeet Brar</a:t>
                      </a:r>
                    </a:p>
                  </a:txBody>
                  <a:tcPr/>
                </a:tc>
                <a:extLst>
                  <a:ext uri="{0D108BD9-81ED-4DB2-BD59-A6C34878D82A}">
                    <a16:rowId xmlns:a16="http://schemas.microsoft.com/office/drawing/2014/main" val="3131854802"/>
                  </a:ext>
                </a:extLst>
              </a:tr>
              <a:tr h="468926">
                <a:tc>
                  <a:txBody>
                    <a:bodyPr/>
                    <a:lstStyle/>
                    <a:p>
                      <a:r>
                        <a:rPr lang="en-CA" b="1" dirty="0"/>
                        <a:t>Spanish Language Rep:</a:t>
                      </a:r>
                    </a:p>
                  </a:txBody>
                  <a:tcPr/>
                </a:tc>
                <a:tc>
                  <a:txBody>
                    <a:bodyPr/>
                    <a:lstStyle/>
                    <a:p>
                      <a:r>
                        <a:rPr lang="en-CA" b="1" dirty="0"/>
                        <a:t>Andrew McFayden</a:t>
                      </a:r>
                    </a:p>
                  </a:txBody>
                  <a:tcPr/>
                </a:tc>
                <a:extLst>
                  <a:ext uri="{0D108BD9-81ED-4DB2-BD59-A6C34878D82A}">
                    <a16:rowId xmlns:a16="http://schemas.microsoft.com/office/drawing/2014/main" val="2486568456"/>
                  </a:ext>
                </a:extLst>
              </a:tr>
              <a:tr h="468926">
                <a:tc>
                  <a:txBody>
                    <a:bodyPr/>
                    <a:lstStyle/>
                    <a:p>
                      <a:r>
                        <a:rPr lang="en-CA" b="1" dirty="0"/>
                        <a:t>Web Manager:</a:t>
                      </a:r>
                    </a:p>
                  </a:txBody>
                  <a:tcPr/>
                </a:tc>
                <a:tc>
                  <a:txBody>
                    <a:bodyPr/>
                    <a:lstStyle/>
                    <a:p>
                      <a:r>
                        <a:rPr lang="en-CA" b="1" dirty="0"/>
                        <a:t>Meaghan Bowes</a:t>
                      </a:r>
                    </a:p>
                  </a:txBody>
                  <a:tcPr/>
                </a:tc>
                <a:extLst>
                  <a:ext uri="{0D108BD9-81ED-4DB2-BD59-A6C34878D82A}">
                    <a16:rowId xmlns:a16="http://schemas.microsoft.com/office/drawing/2014/main" val="3829298856"/>
                  </a:ext>
                </a:extLst>
              </a:tr>
            </a:tbl>
          </a:graphicData>
        </a:graphic>
      </p:graphicFrame>
    </p:spTree>
    <p:extLst>
      <p:ext uri="{BB962C8B-B14F-4D97-AF65-F5344CB8AC3E}">
        <p14:creationId xmlns:p14="http://schemas.microsoft.com/office/powerpoint/2010/main" val="35406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109" y="655883"/>
            <a:ext cx="7982464" cy="3507549"/>
          </a:xfrm>
        </p:spPr>
        <p:txBody>
          <a:bodyPr>
            <a:normAutofit/>
          </a:bodyPr>
          <a:lstStyle/>
          <a:p>
            <a:pPr algn="just"/>
            <a:r>
              <a:rPr lang="en-US" dirty="0">
                <a:solidFill>
                  <a:srgbClr val="7030A0"/>
                </a:solidFill>
              </a:rPr>
              <a:t>Motion #6: To adjourn the Annual General Meeting of the BCATML.</a:t>
            </a:r>
            <a:endParaRPr lang="en-US" dirty="0"/>
          </a:p>
        </p:txBody>
      </p:sp>
    </p:spTree>
    <p:extLst>
      <p:ext uri="{BB962C8B-B14F-4D97-AF65-F5344CB8AC3E}">
        <p14:creationId xmlns:p14="http://schemas.microsoft.com/office/powerpoint/2010/main" val="41701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3962-B49E-EA47-AB0D-516AA0D8B8A7}"/>
              </a:ext>
            </a:extLst>
          </p:cNvPr>
          <p:cNvSpPr>
            <a:spLocks noGrp="1"/>
          </p:cNvSpPr>
          <p:nvPr>
            <p:ph type="title"/>
          </p:nvPr>
        </p:nvSpPr>
        <p:spPr>
          <a:xfrm>
            <a:off x="445477" y="1"/>
            <a:ext cx="10908323" cy="681038"/>
          </a:xfrm>
        </p:spPr>
        <p:txBody>
          <a:bodyPr/>
          <a:lstStyle/>
          <a:p>
            <a:r>
              <a:rPr lang="en-CA" b="1" u="sng" dirty="0">
                <a:solidFill>
                  <a:srgbClr val="1A1768"/>
                </a:solidFill>
                <a:latin typeface="Franklin Gothic Medium" panose="020B0603020102020204" pitchFamily="34" charset="0"/>
              </a:rPr>
              <a:t>Door prizes</a:t>
            </a:r>
            <a:r>
              <a:rPr lang="en-CA" b="1"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3FA5AF1A-F3D7-3146-AC1D-16C2F9419433}"/>
              </a:ext>
            </a:extLst>
          </p:cNvPr>
          <p:cNvSpPr>
            <a:spLocks noGrp="1"/>
          </p:cNvSpPr>
          <p:nvPr>
            <p:ph sz="half" idx="1"/>
          </p:nvPr>
        </p:nvSpPr>
        <p:spPr>
          <a:xfrm>
            <a:off x="445477" y="681039"/>
            <a:ext cx="7795846" cy="5495923"/>
          </a:xfrm>
        </p:spPr>
        <p:txBody>
          <a:bodyPr>
            <a:normAutofit/>
          </a:bodyPr>
          <a:lstStyle/>
          <a:p>
            <a:r>
              <a:rPr lang="en-CA" dirty="0"/>
              <a:t>There are 10 $50 gift certificates for any the following:</a:t>
            </a:r>
          </a:p>
          <a:p>
            <a:pPr lvl="1"/>
            <a:r>
              <a:rPr lang="en-CA" b="1" dirty="0"/>
              <a:t>Amazon.ca, Chapters Indigo, Michaels, and Starbucks </a:t>
            </a:r>
          </a:p>
          <a:p>
            <a:r>
              <a:rPr lang="en-CA" dirty="0"/>
              <a:t>BCATML has generously donated 5 copies of the following two books for members to join our virtual book club:</a:t>
            </a:r>
          </a:p>
          <a:p>
            <a:pPr lvl="1"/>
            <a:r>
              <a:rPr lang="en-CA" b="1" i="1" dirty="0"/>
              <a:t>Inquiry Mindset Assessment Edition</a:t>
            </a:r>
            <a:r>
              <a:rPr lang="en-CA" b="1" dirty="0"/>
              <a:t> </a:t>
            </a:r>
            <a:r>
              <a:rPr lang="en-CA" dirty="0"/>
              <a:t>by Trevor Mackenzie</a:t>
            </a:r>
          </a:p>
          <a:p>
            <a:pPr lvl="1"/>
            <a:r>
              <a:rPr lang="en-CA" b="1" i="1" dirty="0"/>
              <a:t>Connecting with Students Online</a:t>
            </a:r>
            <a:r>
              <a:rPr lang="en-CA" i="1" dirty="0"/>
              <a:t> </a:t>
            </a:r>
            <a:r>
              <a:rPr lang="en-CA" dirty="0"/>
              <a:t>by Jennifer Serravallo</a:t>
            </a:r>
          </a:p>
          <a:p>
            <a:pPr lvl="2"/>
            <a:endParaRPr lang="en-CA" dirty="0"/>
          </a:p>
        </p:txBody>
      </p:sp>
      <p:pic>
        <p:nvPicPr>
          <p:cNvPr id="5" name="Content Placeholder 6">
            <a:extLst>
              <a:ext uri="{FF2B5EF4-FFF2-40B4-BE49-F238E27FC236}">
                <a16:creationId xmlns:a16="http://schemas.microsoft.com/office/drawing/2014/main" id="{D87F0D58-E827-1448-97ED-AD07826678C6}"/>
              </a:ext>
            </a:extLst>
          </p:cNvPr>
          <p:cNvPicPr>
            <a:picLocks noGrp="1" noChangeAspect="1"/>
          </p:cNvPicPr>
          <p:nvPr>
            <p:ph sz="half" idx="2"/>
          </p:nvPr>
        </p:nvPicPr>
        <p:blipFill>
          <a:blip r:embed="rId2"/>
          <a:stretch>
            <a:fillRect/>
          </a:stretch>
        </p:blipFill>
        <p:spPr>
          <a:xfrm>
            <a:off x="8114844" y="988163"/>
            <a:ext cx="3631679" cy="3949149"/>
          </a:xfrm>
          <a:prstGeom prst="rect">
            <a:avLst/>
          </a:prstGeom>
        </p:spPr>
      </p:pic>
      <p:pic>
        <p:nvPicPr>
          <p:cNvPr id="6" name="Picture 5" descr="Text&#10;&#10;Description automatically generated">
            <a:extLst>
              <a:ext uri="{FF2B5EF4-FFF2-40B4-BE49-F238E27FC236}">
                <a16:creationId xmlns:a16="http://schemas.microsoft.com/office/drawing/2014/main" id="{3313684F-33FE-0D40-92C7-9EBA1AAAD9F8}"/>
              </a:ext>
            </a:extLst>
          </p:cNvPr>
          <p:cNvPicPr>
            <a:picLocks noChangeAspect="1"/>
          </p:cNvPicPr>
          <p:nvPr/>
        </p:nvPicPr>
        <p:blipFill>
          <a:blip r:embed="rId3"/>
          <a:stretch>
            <a:fillRect/>
          </a:stretch>
        </p:blipFill>
        <p:spPr>
          <a:xfrm rot="20352599">
            <a:off x="1308579" y="3387967"/>
            <a:ext cx="2065794" cy="3098691"/>
          </a:xfrm>
          <a:prstGeom prst="rect">
            <a:avLst/>
          </a:prstGeom>
        </p:spPr>
      </p:pic>
      <p:pic>
        <p:nvPicPr>
          <p:cNvPr id="8" name="Picture 7" descr="Text&#10;&#10;Description automatically generated">
            <a:extLst>
              <a:ext uri="{FF2B5EF4-FFF2-40B4-BE49-F238E27FC236}">
                <a16:creationId xmlns:a16="http://schemas.microsoft.com/office/drawing/2014/main" id="{2FA579E5-162C-D94F-969B-935E7B1CD610}"/>
              </a:ext>
            </a:extLst>
          </p:cNvPr>
          <p:cNvPicPr>
            <a:picLocks noChangeAspect="1"/>
          </p:cNvPicPr>
          <p:nvPr/>
        </p:nvPicPr>
        <p:blipFill>
          <a:blip r:embed="rId4"/>
          <a:stretch>
            <a:fillRect/>
          </a:stretch>
        </p:blipFill>
        <p:spPr>
          <a:xfrm rot="1431850">
            <a:off x="4447568" y="3478113"/>
            <a:ext cx="2398346" cy="3024001"/>
          </a:xfrm>
          <a:prstGeom prst="rect">
            <a:avLst/>
          </a:prstGeom>
        </p:spPr>
      </p:pic>
    </p:spTree>
    <p:extLst>
      <p:ext uri="{BB962C8B-B14F-4D97-AF65-F5344CB8AC3E}">
        <p14:creationId xmlns:p14="http://schemas.microsoft.com/office/powerpoint/2010/main" val="342729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28663" y="13593"/>
            <a:ext cx="9929067" cy="751514"/>
          </a:xfrm>
        </p:spPr>
        <p:txBody>
          <a:bodyPr/>
          <a:lstStyle/>
          <a:p>
            <a:r>
              <a:rPr lang="en-US" b="1" dirty="0">
                <a:effectLst>
                  <a:outerShdw blurRad="38100" dist="38100" dir="2700000" algn="tl">
                    <a:srgbClr val="000000">
                      <a:alpha val="43137"/>
                    </a:srgbClr>
                  </a:outerShdw>
                </a:effectLst>
              </a:rPr>
              <a:t>BCATML Annual General Meeting Agenda:</a:t>
            </a:r>
          </a:p>
        </p:txBody>
      </p:sp>
      <p:sp>
        <p:nvSpPr>
          <p:cNvPr id="14" name="Content Placeholder 13"/>
          <p:cNvSpPr>
            <a:spLocks noGrp="1"/>
          </p:cNvSpPr>
          <p:nvPr>
            <p:ph idx="1"/>
          </p:nvPr>
        </p:nvSpPr>
        <p:spPr>
          <a:xfrm>
            <a:off x="728662" y="817885"/>
            <a:ext cx="11001375" cy="4982547"/>
          </a:xfrm>
        </p:spPr>
        <p:txBody>
          <a:bodyPr>
            <a:normAutofit fontScale="92500"/>
          </a:bodyPr>
          <a:lstStyle/>
          <a:p>
            <a:pPr marL="502920" indent="-457200">
              <a:buFont typeface="+mj-lt"/>
              <a:buAutoNum type="arabicPeriod"/>
            </a:pPr>
            <a:r>
              <a:rPr lang="en-US" sz="2400" dirty="0"/>
              <a:t>Call to order at 8:30 am</a:t>
            </a:r>
          </a:p>
          <a:p>
            <a:pPr marL="502920" indent="-457200">
              <a:buFont typeface="+mj-lt"/>
              <a:buAutoNum type="arabicPeriod"/>
            </a:pPr>
            <a:r>
              <a:rPr lang="en-US" sz="2400" dirty="0"/>
              <a:t>Acknowledgement of the unceded and traditional lands of the Musqueam First Nation.</a:t>
            </a:r>
          </a:p>
          <a:p>
            <a:pPr marL="502920" indent="-457200">
              <a:buFont typeface="+mj-lt"/>
              <a:buAutoNum type="arabicPeriod"/>
            </a:pPr>
            <a:r>
              <a:rPr lang="en-CA" sz="2400" dirty="0"/>
              <a:t>Adoption of the </a:t>
            </a:r>
            <a:r>
              <a:rPr lang="en-CA" sz="2400" u="sng" dirty="0">
                <a:hlinkClick r:id="rId3"/>
              </a:rPr>
              <a:t>BCATML AGM Minutes of Friday, October 23, 2020</a:t>
            </a:r>
            <a:r>
              <a:rPr lang="en-CA" sz="2400" dirty="0"/>
              <a:t>.</a:t>
            </a:r>
          </a:p>
          <a:p>
            <a:pPr marL="502920" indent="-457200">
              <a:buFont typeface="+mj-lt"/>
              <a:buAutoNum type="arabicPeriod"/>
            </a:pPr>
            <a:r>
              <a:rPr lang="en-CA" sz="2400" dirty="0"/>
              <a:t>Recognition of BCATML Executive and Conference Committee members.</a:t>
            </a:r>
          </a:p>
          <a:p>
            <a:pPr marL="502920" indent="-457200">
              <a:buFont typeface="+mj-lt"/>
              <a:buAutoNum type="arabicPeriod"/>
            </a:pPr>
            <a:r>
              <a:rPr lang="en-CA" sz="2400" dirty="0"/>
              <a:t>BCATML Constitutional amendment</a:t>
            </a:r>
          </a:p>
          <a:p>
            <a:pPr marL="502920" indent="-457200">
              <a:buFont typeface="+mj-lt"/>
              <a:buAutoNum type="arabicPeriod"/>
            </a:pPr>
            <a:r>
              <a:rPr lang="en-US" sz="2400" dirty="0"/>
              <a:t>President’s report; adoption of BCATML Program statement.</a:t>
            </a:r>
          </a:p>
          <a:p>
            <a:pPr marL="502920" indent="-457200">
              <a:buFont typeface="+mj-lt"/>
              <a:buAutoNum type="arabicPeriod"/>
            </a:pPr>
            <a:r>
              <a:rPr lang="en-US" sz="2400" dirty="0"/>
              <a:t>Treasurer’s report; adoption of BCATML Operating Budget 2021-22.</a:t>
            </a:r>
          </a:p>
          <a:p>
            <a:pPr marL="502920" indent="-457200">
              <a:buFont typeface="+mj-lt"/>
              <a:buAutoNum type="arabicPeriod"/>
            </a:pPr>
            <a:r>
              <a:rPr lang="en-US" sz="2400" dirty="0"/>
              <a:t>Election of BCATML Executive Committee 2021-22.</a:t>
            </a:r>
          </a:p>
          <a:p>
            <a:pPr marL="502920" indent="-457200">
              <a:buFont typeface="+mj-lt"/>
              <a:buAutoNum type="arabicPeriod"/>
            </a:pPr>
            <a:r>
              <a:rPr lang="en-US" sz="2400" dirty="0"/>
              <a:t>Adjournment</a:t>
            </a:r>
          </a:p>
        </p:txBody>
      </p:sp>
      <p:sp>
        <p:nvSpPr>
          <p:cNvPr id="5" name="TextBox 4"/>
          <p:cNvSpPr txBox="1"/>
          <p:nvPr/>
        </p:nvSpPr>
        <p:spPr>
          <a:xfrm>
            <a:off x="1877008" y="6083555"/>
            <a:ext cx="8427714" cy="523220"/>
          </a:xfrm>
          <a:prstGeom prst="rect">
            <a:avLst/>
          </a:prstGeom>
          <a:noFill/>
        </p:spPr>
        <p:txBody>
          <a:bodyPr wrap="square" rtlCol="0">
            <a:spAutoFit/>
          </a:bodyPr>
          <a:lstStyle/>
          <a:p>
            <a:r>
              <a:rPr lang="en-CA" sz="2800" b="1" dirty="0">
                <a:solidFill>
                  <a:srgbClr val="7030A0"/>
                </a:solidFill>
              </a:rPr>
              <a:t>Motion #1: To adopt the agenda as presented.</a:t>
            </a:r>
            <a:endParaRPr lang="fr-CA" sz="2800" b="1" dirty="0">
              <a:solidFill>
                <a:srgbClr val="7030A0"/>
              </a:solidFill>
            </a:endParaRPr>
          </a:p>
        </p:txBody>
      </p:sp>
    </p:spTree>
    <p:extLst>
      <p:ext uri="{BB962C8B-B14F-4D97-AF65-F5344CB8AC3E}">
        <p14:creationId xmlns:p14="http://schemas.microsoft.com/office/powerpoint/2010/main" val="140386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416" y="1312334"/>
            <a:ext cx="11561800" cy="2116666"/>
          </a:xfrm>
        </p:spPr>
        <p:txBody>
          <a:bodyPr>
            <a:normAutofit fontScale="92500"/>
          </a:bodyPr>
          <a:lstStyle/>
          <a:p>
            <a:pPr algn="just"/>
            <a:r>
              <a:rPr lang="en-CA" dirty="0"/>
              <a:t>xʷmə</a:t>
            </a:r>
            <a:r>
              <a:rPr lang="el-GR" dirty="0"/>
              <a:t>θ</a:t>
            </a:r>
            <a:r>
              <a:rPr lang="en-CA" dirty="0"/>
              <a:t>kʷəy̓əm (Musqueam) people have lived in their traditional territory, what is currently called Vancouver and the surrounding areas, for thousands of years. Some of their s</a:t>
            </a:r>
            <a:r>
              <a:rPr lang="el-GR" dirty="0"/>
              <a:t>χ</a:t>
            </a:r>
            <a:r>
              <a:rPr lang="en-CA" dirty="0"/>
              <a:t>ʷəy̓em̓ (ancient histories) describe the landscape as it was over eight thousand years ago.</a:t>
            </a:r>
          </a:p>
          <a:p>
            <a:pPr algn="just"/>
            <a:r>
              <a:rPr lang="en-CA" dirty="0"/>
              <a:t>BCATML would like to begin by acknowledging that our </a:t>
            </a:r>
            <a:r>
              <a:rPr lang="en-CA" i="1" dirty="0"/>
              <a:t>Celebrating Languages Conference </a:t>
            </a:r>
            <a:r>
              <a:rPr lang="en-CA" dirty="0"/>
              <a:t>is being hosted on unceded Indigenous lands. </a:t>
            </a:r>
            <a:r>
              <a:rPr lang="en-CA" b="1" dirty="0"/>
              <a:t>The xʷmə</a:t>
            </a:r>
            <a:r>
              <a:rPr lang="el-GR" b="1" dirty="0"/>
              <a:t>θ</a:t>
            </a:r>
            <a:r>
              <a:rPr lang="en-CA" b="1" dirty="0"/>
              <a:t>kʷəy̓əm (Musqueam) Nation is recognized as the custodians of the lands and waters on which we gather today and we thank them for this opportunity.</a:t>
            </a:r>
            <a:endParaRPr lang="en-CA" dirty="0"/>
          </a:p>
        </p:txBody>
      </p:sp>
      <p:sp>
        <p:nvSpPr>
          <p:cNvPr id="8" name="Title 7">
            <a:extLst>
              <a:ext uri="{FF2B5EF4-FFF2-40B4-BE49-F238E27FC236}">
                <a16:creationId xmlns:a16="http://schemas.microsoft.com/office/drawing/2014/main" id="{88058ED7-1C38-C244-B094-5C06D3D3E904}"/>
              </a:ext>
            </a:extLst>
          </p:cNvPr>
          <p:cNvSpPr>
            <a:spLocks noGrp="1"/>
          </p:cNvSpPr>
          <p:nvPr>
            <p:ph type="title"/>
          </p:nvPr>
        </p:nvSpPr>
        <p:spPr/>
        <p:txBody>
          <a:bodyPr>
            <a:normAutofit/>
          </a:bodyPr>
          <a:lstStyle/>
          <a:p>
            <a:pPr algn="ctr"/>
            <a:r>
              <a:rPr lang="en-CA" sz="6000" i="1" dirty="0"/>
              <a:t>xʷmə</a:t>
            </a:r>
            <a:r>
              <a:rPr lang="el-GR" sz="6000" i="1" dirty="0"/>
              <a:t>θ</a:t>
            </a:r>
            <a:r>
              <a:rPr lang="en-CA" sz="6000" i="1" dirty="0"/>
              <a:t>kʷəy̓əm</a:t>
            </a:r>
            <a:endParaRPr lang="en-CA" sz="6000" dirty="0"/>
          </a:p>
        </p:txBody>
      </p:sp>
      <p:pic>
        <p:nvPicPr>
          <p:cNvPr id="10" name="Picture 9" descr="Map&#10;&#10;Description automatically generated">
            <a:extLst>
              <a:ext uri="{FF2B5EF4-FFF2-40B4-BE49-F238E27FC236}">
                <a16:creationId xmlns:a16="http://schemas.microsoft.com/office/drawing/2014/main" id="{CDFC2379-75F1-774C-A2F8-AEBBA755193E}"/>
              </a:ext>
            </a:extLst>
          </p:cNvPr>
          <p:cNvPicPr>
            <a:picLocks noChangeAspect="1"/>
          </p:cNvPicPr>
          <p:nvPr/>
        </p:nvPicPr>
        <p:blipFill rotWithShape="1">
          <a:blip r:embed="rId3"/>
          <a:srcRect l="1521" t="34161" r="63789" b="2463"/>
          <a:stretch/>
        </p:blipFill>
        <p:spPr>
          <a:xfrm>
            <a:off x="6242111" y="3723418"/>
            <a:ext cx="2161952" cy="2600270"/>
          </a:xfrm>
          <a:prstGeom prst="rect">
            <a:avLst/>
          </a:prstGeom>
        </p:spPr>
      </p:pic>
      <p:pic>
        <p:nvPicPr>
          <p:cNvPr id="12" name="Picture 11" descr="Logo, company name&#10;&#10;Description automatically generated">
            <a:extLst>
              <a:ext uri="{FF2B5EF4-FFF2-40B4-BE49-F238E27FC236}">
                <a16:creationId xmlns:a16="http://schemas.microsoft.com/office/drawing/2014/main" id="{F8887A8F-9DDC-8E4D-9177-C7140350F05A}"/>
              </a:ext>
            </a:extLst>
          </p:cNvPr>
          <p:cNvPicPr>
            <a:picLocks noChangeAspect="1"/>
          </p:cNvPicPr>
          <p:nvPr/>
        </p:nvPicPr>
        <p:blipFill>
          <a:blip r:embed="rId4"/>
          <a:stretch>
            <a:fillRect/>
          </a:stretch>
        </p:blipFill>
        <p:spPr>
          <a:xfrm>
            <a:off x="3583457" y="3704399"/>
            <a:ext cx="2619289" cy="2619289"/>
          </a:xfrm>
          <a:prstGeom prst="rect">
            <a:avLst/>
          </a:prstGeom>
        </p:spPr>
      </p:pic>
      <p:pic>
        <p:nvPicPr>
          <p:cNvPr id="14" name="Picture 13" descr="A picture containing sky, grass, outdoor&#10;&#10;Description automatically generated">
            <a:extLst>
              <a:ext uri="{FF2B5EF4-FFF2-40B4-BE49-F238E27FC236}">
                <a16:creationId xmlns:a16="http://schemas.microsoft.com/office/drawing/2014/main" id="{4CA01B35-03B8-EC48-A657-B71DB721CC50}"/>
              </a:ext>
            </a:extLst>
          </p:cNvPr>
          <p:cNvPicPr>
            <a:picLocks noChangeAspect="1"/>
          </p:cNvPicPr>
          <p:nvPr/>
        </p:nvPicPr>
        <p:blipFill>
          <a:blip r:embed="rId5"/>
          <a:stretch>
            <a:fillRect/>
          </a:stretch>
        </p:blipFill>
        <p:spPr>
          <a:xfrm>
            <a:off x="706435" y="3694889"/>
            <a:ext cx="2825300" cy="2619288"/>
          </a:xfrm>
          <a:prstGeom prst="rect">
            <a:avLst/>
          </a:prstGeom>
        </p:spPr>
      </p:pic>
      <p:pic>
        <p:nvPicPr>
          <p:cNvPr id="16" name="Picture 15" descr="A close-up of a snake&#10;&#10;Description automatically generated with low confidence">
            <a:extLst>
              <a:ext uri="{FF2B5EF4-FFF2-40B4-BE49-F238E27FC236}">
                <a16:creationId xmlns:a16="http://schemas.microsoft.com/office/drawing/2014/main" id="{AD841569-93DB-C34B-9C58-0C099990C34D}"/>
              </a:ext>
            </a:extLst>
          </p:cNvPr>
          <p:cNvPicPr>
            <a:picLocks noChangeAspect="1"/>
          </p:cNvPicPr>
          <p:nvPr/>
        </p:nvPicPr>
        <p:blipFill>
          <a:blip r:embed="rId6"/>
          <a:stretch>
            <a:fillRect/>
          </a:stretch>
        </p:blipFill>
        <p:spPr>
          <a:xfrm>
            <a:off x="8456555" y="3723418"/>
            <a:ext cx="3500661" cy="2619289"/>
          </a:xfrm>
          <a:prstGeom prst="rect">
            <a:avLst/>
          </a:prstGeom>
        </p:spPr>
      </p:pic>
    </p:spTree>
    <p:extLst>
      <p:ext uri="{BB962C8B-B14F-4D97-AF65-F5344CB8AC3E}">
        <p14:creationId xmlns:p14="http://schemas.microsoft.com/office/powerpoint/2010/main" val="242492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037" y="78910"/>
            <a:ext cx="9640694" cy="686200"/>
          </a:xfrm>
        </p:spPr>
        <p:txBody>
          <a:bodyPr/>
          <a:lstStyle/>
          <a:p>
            <a:r>
              <a:rPr lang="en-US" dirty="0"/>
              <a:t>3. </a:t>
            </a:r>
            <a:r>
              <a:rPr lang="en-US" b="1" u="sng" dirty="0">
                <a:effectLst>
                  <a:outerShdw blurRad="38100" dist="38100" dir="2700000" algn="tl">
                    <a:srgbClr val="000000">
                      <a:alpha val="43137"/>
                    </a:srgbClr>
                  </a:outerShdw>
                </a:effectLst>
              </a:rPr>
              <a:t>Adoption of 2020 AGM minutes</a:t>
            </a:r>
            <a:r>
              <a:rPr lang="en-US" dirty="0"/>
              <a:t>:</a:t>
            </a:r>
          </a:p>
        </p:txBody>
      </p:sp>
      <p:sp>
        <p:nvSpPr>
          <p:cNvPr id="3" name="Content Placeholder 2"/>
          <p:cNvSpPr>
            <a:spLocks noGrp="1"/>
          </p:cNvSpPr>
          <p:nvPr>
            <p:ph sz="half" idx="1"/>
          </p:nvPr>
        </p:nvSpPr>
        <p:spPr>
          <a:xfrm>
            <a:off x="1017037" y="1485900"/>
            <a:ext cx="4992095" cy="4123944"/>
          </a:xfrm>
        </p:spPr>
        <p:txBody>
          <a:bodyPr>
            <a:normAutofit/>
          </a:bodyPr>
          <a:lstStyle/>
          <a:p>
            <a:pPr marL="45720" indent="0" algn="just">
              <a:buNone/>
            </a:pPr>
            <a:r>
              <a:rPr lang="en-US" sz="2400" b="1" dirty="0">
                <a:solidFill>
                  <a:srgbClr val="7030A0"/>
                </a:solidFill>
              </a:rPr>
              <a:t>Motion #2: </a:t>
            </a:r>
            <a:r>
              <a:rPr lang="en-CA" sz="2400" b="1" dirty="0">
                <a:solidFill>
                  <a:srgbClr val="7030A0"/>
                </a:solidFill>
              </a:rPr>
              <a:t>To adopt the 2020 BCATML Annual General Meeting minutes of Friday, October 23, 2020.</a:t>
            </a:r>
            <a:endParaRPr lang="en-US" sz="2400" b="1" dirty="0">
              <a:solidFill>
                <a:srgbClr val="7030A0"/>
              </a:solidFill>
            </a:endParaRPr>
          </a:p>
        </p:txBody>
      </p:sp>
      <p:pic>
        <p:nvPicPr>
          <p:cNvPr id="6" name="Picture 5"/>
          <p:cNvPicPr/>
          <p:nvPr/>
        </p:nvPicPr>
        <p:blipFill rotWithShape="1">
          <a:blip r:embed="rId3"/>
          <a:srcRect l="25096" t="56947" r="42408" b="6101"/>
          <a:stretch/>
        </p:blipFill>
        <p:spPr bwMode="auto">
          <a:xfrm>
            <a:off x="6195527" y="839755"/>
            <a:ext cx="5085183" cy="5812971"/>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425" y="3093997"/>
            <a:ext cx="2537926" cy="2537926"/>
          </a:xfrm>
          <a:prstGeom prst="rect">
            <a:avLst/>
          </a:prstGeom>
        </p:spPr>
      </p:pic>
      <p:sp>
        <p:nvSpPr>
          <p:cNvPr id="8" name="TextBox 7"/>
          <p:cNvSpPr txBox="1"/>
          <p:nvPr/>
        </p:nvSpPr>
        <p:spPr>
          <a:xfrm>
            <a:off x="1818131" y="5615837"/>
            <a:ext cx="2868799" cy="646331"/>
          </a:xfrm>
          <a:prstGeom prst="rect">
            <a:avLst/>
          </a:prstGeom>
          <a:noFill/>
        </p:spPr>
        <p:txBody>
          <a:bodyPr wrap="none" rtlCol="0">
            <a:spAutoFit/>
          </a:bodyPr>
          <a:lstStyle/>
          <a:p>
            <a:pPr algn="ctr"/>
            <a:r>
              <a:rPr lang="en-CA" b="1" dirty="0">
                <a:effectLst>
                  <a:outerShdw blurRad="38100" dist="38100" dir="2700000" algn="tl">
                    <a:srgbClr val="000000">
                      <a:alpha val="43137"/>
                    </a:srgbClr>
                  </a:outerShdw>
                </a:effectLst>
              </a:rPr>
              <a:t>QR Code to BCATML 2020</a:t>
            </a:r>
          </a:p>
          <a:p>
            <a:pPr algn="ctr"/>
            <a:r>
              <a:rPr lang="en-CA" b="1" dirty="0">
                <a:effectLst>
                  <a:outerShdw blurRad="38100" dist="38100" dir="2700000" algn="tl">
                    <a:srgbClr val="000000">
                      <a:alpha val="43137"/>
                    </a:srgbClr>
                  </a:outerShdw>
                </a:effectLst>
              </a:rPr>
              <a:t>AGM Minutes</a:t>
            </a:r>
            <a:endParaRPr lang="fr-CA"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164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113" y="78910"/>
            <a:ext cx="10036617" cy="686200"/>
          </a:xfrm>
        </p:spPr>
        <p:txBody>
          <a:bodyPr>
            <a:normAutofit/>
          </a:bodyPr>
          <a:lstStyle/>
          <a:p>
            <a:r>
              <a:rPr lang="en-US" dirty="0"/>
              <a:t>4. </a:t>
            </a:r>
            <a:r>
              <a:rPr lang="en-US" b="1" u="sng" dirty="0">
                <a:effectLst>
                  <a:outerShdw blurRad="38100" dist="38100" dir="2700000" algn="tl">
                    <a:srgbClr val="000000">
                      <a:alpha val="43137"/>
                    </a:srgbClr>
                  </a:outerShdw>
                </a:effectLst>
              </a:rPr>
              <a:t>Recognition of BCATML Executive members</a:t>
            </a:r>
            <a:r>
              <a:rPr lang="en-US" dirty="0"/>
              <a:t>:</a:t>
            </a:r>
          </a:p>
        </p:txBody>
      </p:sp>
      <p:pic>
        <p:nvPicPr>
          <p:cNvPr id="9" name="Picture 8" descr="A group of people posing for a photo&#10;&#10;Description automatically generated">
            <a:extLst>
              <a:ext uri="{FF2B5EF4-FFF2-40B4-BE49-F238E27FC236}">
                <a16:creationId xmlns:a16="http://schemas.microsoft.com/office/drawing/2014/main" id="{7F1DB007-DBF1-E042-9C36-662EAA9CE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14" y="1029436"/>
            <a:ext cx="5703318" cy="4690229"/>
          </a:xfrm>
          <a:prstGeom prst="rect">
            <a:avLst/>
          </a:prstGeom>
        </p:spPr>
      </p:pic>
      <p:graphicFrame>
        <p:nvGraphicFramePr>
          <p:cNvPr id="5" name="Content Placeholder 4"/>
          <p:cNvGraphicFramePr>
            <a:graphicFrameLocks noGrp="1"/>
          </p:cNvGraphicFramePr>
          <p:nvPr>
            <p:ph sz="half" idx="1"/>
            <p:extLst>
              <p:ext uri="{D42A27DB-BD31-4B8C-83A1-F6EECF244321}">
                <p14:modId xmlns:p14="http://schemas.microsoft.com/office/powerpoint/2010/main" val="2721780309"/>
              </p:ext>
            </p:extLst>
          </p:nvPr>
        </p:nvGraphicFramePr>
        <p:xfrm>
          <a:off x="6445993" y="1029436"/>
          <a:ext cx="5366562" cy="4815840"/>
        </p:xfrm>
        <a:graphic>
          <a:graphicData uri="http://schemas.openxmlformats.org/drawingml/2006/table">
            <a:tbl>
              <a:tblPr firstRow="1" bandRow="1">
                <a:tableStyleId>{16D9F66E-5EB9-4882-86FB-DCBF35E3C3E4}</a:tableStyleId>
              </a:tblPr>
              <a:tblGrid>
                <a:gridCol w="2296791">
                  <a:extLst>
                    <a:ext uri="{9D8B030D-6E8A-4147-A177-3AD203B41FA5}">
                      <a16:colId xmlns:a16="http://schemas.microsoft.com/office/drawing/2014/main" val="1029470570"/>
                    </a:ext>
                  </a:extLst>
                </a:gridCol>
                <a:gridCol w="3069771">
                  <a:extLst>
                    <a:ext uri="{9D8B030D-6E8A-4147-A177-3AD203B41FA5}">
                      <a16:colId xmlns:a16="http://schemas.microsoft.com/office/drawing/2014/main" val="2142313671"/>
                    </a:ext>
                  </a:extLst>
                </a:gridCol>
              </a:tblGrid>
              <a:tr h="370840">
                <a:tc>
                  <a:txBody>
                    <a:bodyPr/>
                    <a:lstStyle/>
                    <a:p>
                      <a:r>
                        <a:rPr lang="en-CA" b="0" dirty="0"/>
                        <a:t>Antonella Bullen</a:t>
                      </a:r>
                      <a:endParaRPr lang="fr-CA" b="0" dirty="0"/>
                    </a:p>
                  </a:txBody>
                  <a:tcPr/>
                </a:tc>
                <a:tc>
                  <a:txBody>
                    <a:bodyPr/>
                    <a:lstStyle/>
                    <a:p>
                      <a:r>
                        <a:rPr lang="en-CA" b="0" dirty="0"/>
                        <a:t>Secretary</a:t>
                      </a:r>
                      <a:r>
                        <a:rPr lang="en-CA" b="0" baseline="0" dirty="0"/>
                        <a:t> / Membership</a:t>
                      </a:r>
                      <a:endParaRPr lang="fr-CA" b="0" dirty="0"/>
                    </a:p>
                  </a:txBody>
                  <a:tcPr/>
                </a:tc>
                <a:extLst>
                  <a:ext uri="{0D108BD9-81ED-4DB2-BD59-A6C34878D82A}">
                    <a16:rowId xmlns:a16="http://schemas.microsoft.com/office/drawing/2014/main" val="1031123565"/>
                  </a:ext>
                </a:extLst>
              </a:tr>
              <a:tr h="214656">
                <a:tc>
                  <a:txBody>
                    <a:bodyPr/>
                    <a:lstStyle/>
                    <a:p>
                      <a:r>
                        <a:rPr lang="en-CA" dirty="0"/>
                        <a:t>Tanya</a:t>
                      </a:r>
                      <a:r>
                        <a:rPr lang="en-CA" baseline="0" dirty="0"/>
                        <a:t> Campbell</a:t>
                      </a:r>
                      <a:endParaRPr lang="fr-CA" dirty="0"/>
                    </a:p>
                  </a:txBody>
                  <a:tcPr/>
                </a:tc>
                <a:tc>
                  <a:txBody>
                    <a:bodyPr/>
                    <a:lstStyle/>
                    <a:p>
                      <a:r>
                        <a:rPr lang="en-CA" dirty="0"/>
                        <a:t>Elementary</a:t>
                      </a:r>
                      <a:r>
                        <a:rPr lang="en-CA" baseline="0" dirty="0"/>
                        <a:t>/Middle Yrs Rep.</a:t>
                      </a:r>
                      <a:endParaRPr lang="fr-CA" dirty="0"/>
                    </a:p>
                  </a:txBody>
                  <a:tcPr/>
                </a:tc>
                <a:extLst>
                  <a:ext uri="{0D108BD9-81ED-4DB2-BD59-A6C34878D82A}">
                    <a16:rowId xmlns:a16="http://schemas.microsoft.com/office/drawing/2014/main" val="39897295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Amandeep Chhina</a:t>
                      </a:r>
                      <a:endParaRPr lang="fr-CA" dirty="0"/>
                    </a:p>
                  </a:txBody>
                  <a:tcPr/>
                </a:tc>
                <a:tc>
                  <a:txBody>
                    <a:bodyPr/>
                    <a:lstStyle/>
                    <a:p>
                      <a:r>
                        <a:rPr lang="en-CA" dirty="0"/>
                        <a:t>Punjabi Representative</a:t>
                      </a:r>
                      <a:endParaRPr lang="fr-CA" dirty="0"/>
                    </a:p>
                  </a:txBody>
                  <a:tcPr/>
                </a:tc>
                <a:extLst>
                  <a:ext uri="{0D108BD9-81ED-4DB2-BD59-A6C34878D82A}">
                    <a16:rowId xmlns:a16="http://schemas.microsoft.com/office/drawing/2014/main" val="1236748136"/>
                  </a:ext>
                </a:extLst>
              </a:tr>
              <a:tr h="370840">
                <a:tc>
                  <a:txBody>
                    <a:bodyPr/>
                    <a:lstStyle/>
                    <a:p>
                      <a:r>
                        <a:rPr lang="en-CA" dirty="0"/>
                        <a:t>Shireen Cotterall</a:t>
                      </a:r>
                      <a:endParaRPr lang="fr-CA" dirty="0"/>
                    </a:p>
                  </a:txBody>
                  <a:tcPr/>
                </a:tc>
                <a:tc>
                  <a:txBody>
                    <a:bodyPr/>
                    <a:lstStyle/>
                    <a:p>
                      <a:r>
                        <a:rPr lang="en-CA" dirty="0"/>
                        <a:t>Spanish Representative</a:t>
                      </a:r>
                      <a:endParaRPr lang="fr-CA" dirty="0"/>
                    </a:p>
                  </a:txBody>
                  <a:tcPr/>
                </a:tc>
                <a:extLst>
                  <a:ext uri="{0D108BD9-81ED-4DB2-BD59-A6C34878D82A}">
                    <a16:rowId xmlns:a16="http://schemas.microsoft.com/office/drawing/2014/main" val="2626436180"/>
                  </a:ext>
                </a:extLst>
              </a:tr>
              <a:tr h="370840">
                <a:tc>
                  <a:txBody>
                    <a:bodyPr/>
                    <a:lstStyle/>
                    <a:p>
                      <a:r>
                        <a:rPr lang="en-CA" dirty="0"/>
                        <a:t>Kindra Harte</a:t>
                      </a:r>
                      <a:endParaRPr lang="fr-CA" dirty="0"/>
                    </a:p>
                  </a:txBody>
                  <a:tcPr/>
                </a:tc>
                <a:tc>
                  <a:txBody>
                    <a:bodyPr/>
                    <a:lstStyle/>
                    <a:p>
                      <a:r>
                        <a:rPr lang="en-CA" dirty="0"/>
                        <a:t>Vice-president</a:t>
                      </a:r>
                      <a:endParaRPr lang="fr-CA" dirty="0"/>
                    </a:p>
                  </a:txBody>
                  <a:tcPr/>
                </a:tc>
                <a:extLst>
                  <a:ext uri="{0D108BD9-81ED-4DB2-BD59-A6C34878D82A}">
                    <a16:rowId xmlns:a16="http://schemas.microsoft.com/office/drawing/2014/main" val="848851370"/>
                  </a:ext>
                </a:extLst>
              </a:tr>
              <a:tr h="370840">
                <a:tc>
                  <a:txBody>
                    <a:bodyPr/>
                    <a:lstStyle/>
                    <a:p>
                      <a:r>
                        <a:rPr lang="en-CA" dirty="0"/>
                        <a:t>Grace Ho</a:t>
                      </a:r>
                      <a:endParaRPr lang="fr-CA" dirty="0"/>
                    </a:p>
                  </a:txBody>
                  <a:tcPr/>
                </a:tc>
                <a:tc>
                  <a:txBody>
                    <a:bodyPr/>
                    <a:lstStyle/>
                    <a:p>
                      <a:r>
                        <a:rPr lang="en-CA" dirty="0"/>
                        <a:t>Japanese</a:t>
                      </a:r>
                      <a:r>
                        <a:rPr lang="en-CA" baseline="0" dirty="0"/>
                        <a:t> Representative</a:t>
                      </a:r>
                      <a:endParaRPr lang="fr-CA" dirty="0"/>
                    </a:p>
                  </a:txBody>
                  <a:tcPr/>
                </a:tc>
                <a:extLst>
                  <a:ext uri="{0D108BD9-81ED-4DB2-BD59-A6C34878D82A}">
                    <a16:rowId xmlns:a16="http://schemas.microsoft.com/office/drawing/2014/main" val="376851087"/>
                  </a:ext>
                </a:extLst>
              </a:tr>
              <a:tr h="370840">
                <a:tc>
                  <a:txBody>
                    <a:bodyPr/>
                    <a:lstStyle/>
                    <a:p>
                      <a:r>
                        <a:rPr lang="en-CA" dirty="0"/>
                        <a:t>Angela Kleine-Buning</a:t>
                      </a:r>
                      <a:endParaRPr lang="fr-CA" dirty="0"/>
                    </a:p>
                  </a:txBody>
                  <a:tcPr/>
                </a:tc>
                <a:tc>
                  <a:txBody>
                    <a:bodyPr/>
                    <a:lstStyle/>
                    <a:p>
                      <a:r>
                        <a:rPr lang="en-CA" dirty="0"/>
                        <a:t>German Representative</a:t>
                      </a:r>
                      <a:endParaRPr lang="fr-CA" dirty="0"/>
                    </a:p>
                  </a:txBody>
                  <a:tcPr/>
                </a:tc>
                <a:extLst>
                  <a:ext uri="{0D108BD9-81ED-4DB2-BD59-A6C34878D82A}">
                    <a16:rowId xmlns:a16="http://schemas.microsoft.com/office/drawing/2014/main" val="448449497"/>
                  </a:ext>
                </a:extLst>
              </a:tr>
              <a:tr h="370840">
                <a:tc>
                  <a:txBody>
                    <a:bodyPr/>
                    <a:lstStyle/>
                    <a:p>
                      <a:r>
                        <a:rPr lang="en-CA" dirty="0"/>
                        <a:t>Trish Kolber</a:t>
                      </a:r>
                      <a:endParaRPr lang="fr-CA" dirty="0"/>
                    </a:p>
                  </a:txBody>
                  <a:tcPr/>
                </a:tc>
                <a:tc>
                  <a:txBody>
                    <a:bodyPr/>
                    <a:lstStyle/>
                    <a:p>
                      <a:r>
                        <a:rPr lang="en-CA" dirty="0"/>
                        <a:t>French Representative</a:t>
                      </a:r>
                      <a:endParaRPr lang="fr-CA" dirty="0"/>
                    </a:p>
                  </a:txBody>
                  <a:tcPr/>
                </a:tc>
                <a:extLst>
                  <a:ext uri="{0D108BD9-81ED-4DB2-BD59-A6C34878D82A}">
                    <a16:rowId xmlns:a16="http://schemas.microsoft.com/office/drawing/2014/main" val="188399057"/>
                  </a:ext>
                </a:extLst>
              </a:tr>
              <a:tr h="370840">
                <a:tc>
                  <a:txBody>
                    <a:bodyPr/>
                    <a:lstStyle/>
                    <a:p>
                      <a:r>
                        <a:rPr lang="en-CA" dirty="0"/>
                        <a:t>Rome Lavrencic</a:t>
                      </a:r>
                      <a:endParaRPr lang="fr-CA" dirty="0"/>
                    </a:p>
                  </a:txBody>
                  <a:tcPr/>
                </a:tc>
                <a:tc>
                  <a:txBody>
                    <a:bodyPr/>
                    <a:lstStyle/>
                    <a:p>
                      <a:r>
                        <a:rPr lang="en-CA" dirty="0"/>
                        <a:t>President</a:t>
                      </a:r>
                      <a:endParaRPr lang="fr-CA" dirty="0"/>
                    </a:p>
                  </a:txBody>
                  <a:tcPr/>
                </a:tc>
                <a:extLst>
                  <a:ext uri="{0D108BD9-81ED-4DB2-BD59-A6C34878D82A}">
                    <a16:rowId xmlns:a16="http://schemas.microsoft.com/office/drawing/2014/main" val="318321781"/>
                  </a:ext>
                </a:extLst>
              </a:tr>
              <a:tr h="370840">
                <a:tc>
                  <a:txBody>
                    <a:bodyPr/>
                    <a:lstStyle/>
                    <a:p>
                      <a:r>
                        <a:rPr lang="en-CA" dirty="0"/>
                        <a:t>Ping Li</a:t>
                      </a:r>
                      <a:endParaRPr lang="fr-CA" dirty="0"/>
                    </a:p>
                  </a:txBody>
                  <a:tcPr/>
                </a:tc>
                <a:tc>
                  <a:txBody>
                    <a:bodyPr/>
                    <a:lstStyle/>
                    <a:p>
                      <a:r>
                        <a:rPr lang="en-CA" dirty="0"/>
                        <a:t>Mandarin Representative</a:t>
                      </a:r>
                      <a:endParaRPr lang="fr-CA" dirty="0"/>
                    </a:p>
                  </a:txBody>
                  <a:tcPr/>
                </a:tc>
                <a:extLst>
                  <a:ext uri="{0D108BD9-81ED-4DB2-BD59-A6C34878D82A}">
                    <a16:rowId xmlns:a16="http://schemas.microsoft.com/office/drawing/2014/main" val="1441780790"/>
                  </a:ext>
                </a:extLst>
              </a:tr>
              <a:tr h="370840">
                <a:tc>
                  <a:txBody>
                    <a:bodyPr/>
                    <a:lstStyle/>
                    <a:p>
                      <a:r>
                        <a:rPr lang="en-CA" dirty="0"/>
                        <a:t>Andrew McFayden</a:t>
                      </a:r>
                      <a:endParaRPr lang="fr-CA" dirty="0"/>
                    </a:p>
                  </a:txBody>
                  <a:tcPr/>
                </a:tc>
                <a:tc>
                  <a:txBody>
                    <a:bodyPr/>
                    <a:lstStyle/>
                    <a:p>
                      <a:r>
                        <a:rPr lang="en-CA" dirty="0"/>
                        <a:t>Other Languages</a:t>
                      </a:r>
                      <a:r>
                        <a:rPr lang="en-CA" baseline="0" dirty="0"/>
                        <a:t> Rep.</a:t>
                      </a:r>
                      <a:endParaRPr lang="fr-CA" dirty="0"/>
                    </a:p>
                  </a:txBody>
                  <a:tcPr/>
                </a:tc>
                <a:extLst>
                  <a:ext uri="{0D108BD9-81ED-4DB2-BD59-A6C34878D82A}">
                    <a16:rowId xmlns:a16="http://schemas.microsoft.com/office/drawing/2014/main" val="1809969012"/>
                  </a:ext>
                </a:extLst>
              </a:tr>
              <a:tr h="370840">
                <a:tc>
                  <a:txBody>
                    <a:bodyPr/>
                    <a:lstStyle/>
                    <a:p>
                      <a:r>
                        <a:rPr lang="en-CA" dirty="0"/>
                        <a:t>Dylan Trerice</a:t>
                      </a:r>
                      <a:endParaRPr lang="fr-CA" dirty="0"/>
                    </a:p>
                  </a:txBody>
                  <a:tcPr/>
                </a:tc>
                <a:tc>
                  <a:txBody>
                    <a:bodyPr/>
                    <a:lstStyle/>
                    <a:p>
                      <a:r>
                        <a:rPr lang="en-CA" dirty="0"/>
                        <a:t>Web Manager</a:t>
                      </a:r>
                      <a:endParaRPr lang="fr-CA" dirty="0"/>
                    </a:p>
                  </a:txBody>
                  <a:tcPr/>
                </a:tc>
                <a:extLst>
                  <a:ext uri="{0D108BD9-81ED-4DB2-BD59-A6C34878D82A}">
                    <a16:rowId xmlns:a16="http://schemas.microsoft.com/office/drawing/2014/main" val="1118828361"/>
                  </a:ext>
                </a:extLst>
              </a:tr>
              <a:tr h="370840">
                <a:tc>
                  <a:txBody>
                    <a:bodyPr/>
                    <a:lstStyle/>
                    <a:p>
                      <a:r>
                        <a:rPr lang="en-CA" dirty="0"/>
                        <a:t>Wendy</a:t>
                      </a:r>
                      <a:r>
                        <a:rPr lang="en-CA" baseline="0" dirty="0"/>
                        <a:t> Yamazaki</a:t>
                      </a:r>
                      <a:endParaRPr lang="fr-CA" dirty="0"/>
                    </a:p>
                  </a:txBody>
                  <a:tcPr/>
                </a:tc>
                <a:tc>
                  <a:txBody>
                    <a:bodyPr/>
                    <a:lstStyle/>
                    <a:p>
                      <a:r>
                        <a:rPr lang="en-CA" dirty="0"/>
                        <a:t>Treasurer</a:t>
                      </a:r>
                      <a:endParaRPr lang="fr-CA" dirty="0"/>
                    </a:p>
                  </a:txBody>
                  <a:tcPr/>
                </a:tc>
                <a:extLst>
                  <a:ext uri="{0D108BD9-81ED-4DB2-BD59-A6C34878D82A}">
                    <a16:rowId xmlns:a16="http://schemas.microsoft.com/office/drawing/2014/main" val="1199696655"/>
                  </a:ext>
                </a:extLst>
              </a:tr>
            </a:tbl>
          </a:graphicData>
        </a:graphic>
      </p:graphicFrame>
    </p:spTree>
    <p:extLst>
      <p:ext uri="{BB962C8B-B14F-4D97-AF65-F5344CB8AC3E}">
        <p14:creationId xmlns:p14="http://schemas.microsoft.com/office/powerpoint/2010/main" val="354137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263" y="78910"/>
            <a:ext cx="9700468" cy="686200"/>
          </a:xfrm>
        </p:spPr>
        <p:txBody>
          <a:bodyPr>
            <a:normAutofit/>
          </a:bodyPr>
          <a:lstStyle/>
          <a:p>
            <a:r>
              <a:rPr lang="en-US" dirty="0"/>
              <a:t>4. </a:t>
            </a:r>
            <a:r>
              <a:rPr lang="en-US" b="1" u="sng" dirty="0">
                <a:effectLst>
                  <a:outerShdw blurRad="38100" dist="38100" dir="2700000" algn="tl">
                    <a:srgbClr val="000000">
                      <a:alpha val="43137"/>
                    </a:srgbClr>
                  </a:outerShdw>
                </a:effectLst>
              </a:rPr>
              <a:t>Recognition of BCATML Conference members</a:t>
            </a:r>
            <a:r>
              <a:rPr lang="en-US" dirty="0"/>
              <a:t>:</a:t>
            </a:r>
          </a:p>
        </p:txBody>
      </p:sp>
      <p:pic>
        <p:nvPicPr>
          <p:cNvPr id="6" name="Picture 5"/>
          <p:cNvPicPr/>
          <p:nvPr/>
        </p:nvPicPr>
        <p:blipFill rotWithShape="1">
          <a:blip r:embed="rId3"/>
          <a:srcRect l="30100" t="57404" r="44688" b="9187"/>
          <a:stretch/>
        </p:blipFill>
        <p:spPr bwMode="auto">
          <a:xfrm>
            <a:off x="3546717" y="793098"/>
            <a:ext cx="4581331" cy="59715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107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78910"/>
            <a:ext cx="9743331" cy="686200"/>
          </a:xfrm>
        </p:spPr>
        <p:txBody>
          <a:bodyPr>
            <a:normAutofit/>
          </a:bodyPr>
          <a:lstStyle/>
          <a:p>
            <a:r>
              <a:rPr lang="en-US" dirty="0"/>
              <a:t>4. </a:t>
            </a:r>
            <a:r>
              <a:rPr lang="en-US" b="1" u="sng" dirty="0">
                <a:effectLst>
                  <a:outerShdw blurRad="38100" dist="38100" dir="2700000" algn="tl">
                    <a:srgbClr val="000000">
                      <a:alpha val="43137"/>
                    </a:srgbClr>
                  </a:outerShdw>
                </a:effectLst>
              </a:rPr>
              <a:t>Retirees of BCATML Executive </a:t>
            </a:r>
            <a:r>
              <a:rPr lang="en-US" dirty="0"/>
              <a:t>:</a:t>
            </a:r>
          </a:p>
        </p:txBody>
      </p:sp>
      <p:pic>
        <p:nvPicPr>
          <p:cNvPr id="5" name="Picture 4"/>
          <p:cNvPicPr/>
          <p:nvPr/>
        </p:nvPicPr>
        <p:blipFill rotWithShape="1">
          <a:blip r:embed="rId3"/>
          <a:srcRect l="31445" t="82877" r="61471" b="10373"/>
          <a:stretch/>
        </p:blipFill>
        <p:spPr bwMode="auto">
          <a:xfrm>
            <a:off x="46400" y="854117"/>
            <a:ext cx="1342299" cy="1381054"/>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388700" y="854117"/>
            <a:ext cx="3921974" cy="1846659"/>
          </a:xfrm>
          <a:prstGeom prst="rect">
            <a:avLst/>
          </a:prstGeom>
          <a:noFill/>
        </p:spPr>
        <p:txBody>
          <a:bodyPr wrap="square" rtlCol="0">
            <a:spAutoFit/>
          </a:bodyPr>
          <a:lstStyle/>
          <a:p>
            <a:r>
              <a:rPr lang="en-CA" sz="2400" b="1" u="sng" dirty="0">
                <a:effectLst>
                  <a:outerShdw blurRad="38100" dist="38100" dir="2700000" algn="tl">
                    <a:srgbClr val="000000">
                      <a:alpha val="43137"/>
                    </a:srgbClr>
                  </a:outerShdw>
                </a:effectLst>
              </a:rPr>
              <a:t>Shireen Cotterall</a:t>
            </a:r>
          </a:p>
          <a:p>
            <a:pPr marL="285750" indent="-285750">
              <a:buFont typeface="Arial" panose="020B0604020202020204" pitchFamily="34" charset="0"/>
              <a:buChar char="•"/>
            </a:pPr>
            <a:r>
              <a:rPr lang="en-CA" dirty="0"/>
              <a:t>Served two years</a:t>
            </a:r>
          </a:p>
          <a:p>
            <a:pPr marL="285750" indent="-285750">
              <a:buFont typeface="Arial" panose="020B0604020202020204" pitchFamily="34" charset="0"/>
              <a:buChar char="•"/>
            </a:pPr>
            <a:r>
              <a:rPr lang="en-CA" dirty="0"/>
              <a:t>Spanish Representative</a:t>
            </a:r>
          </a:p>
          <a:p>
            <a:pPr marL="285750" indent="-285750">
              <a:buFont typeface="Arial" panose="020B0604020202020204" pitchFamily="34" charset="0"/>
              <a:buChar char="•"/>
            </a:pPr>
            <a:r>
              <a:rPr lang="en-CA" dirty="0"/>
              <a:t>Conference Programme</a:t>
            </a:r>
          </a:p>
          <a:p>
            <a:pPr marL="285750" indent="-285750">
              <a:buFont typeface="Arial" panose="020B0604020202020204" pitchFamily="34" charset="0"/>
              <a:buChar char="•"/>
            </a:pPr>
            <a:r>
              <a:rPr lang="en-CA" dirty="0"/>
              <a:t>Centro Mundo Lengua Scholarship</a:t>
            </a:r>
          </a:p>
          <a:p>
            <a:pPr marL="285750" indent="-285750">
              <a:buFont typeface="Arial" panose="020B0604020202020204" pitchFamily="34" charset="0"/>
              <a:buChar char="•"/>
            </a:pPr>
            <a:r>
              <a:rPr lang="en-CA" dirty="0"/>
              <a:t>Independent School representative</a:t>
            </a:r>
          </a:p>
        </p:txBody>
      </p:sp>
      <p:pic>
        <p:nvPicPr>
          <p:cNvPr id="7" name="Picture 6"/>
          <p:cNvPicPr>
            <a:picLocks noChangeAspect="1"/>
          </p:cNvPicPr>
          <p:nvPr/>
        </p:nvPicPr>
        <p:blipFill>
          <a:blip r:embed="rId4"/>
          <a:stretch>
            <a:fillRect/>
          </a:stretch>
        </p:blipFill>
        <p:spPr>
          <a:xfrm>
            <a:off x="41002" y="2772428"/>
            <a:ext cx="1342299" cy="1623749"/>
          </a:xfrm>
          <a:prstGeom prst="rect">
            <a:avLst/>
          </a:prstGeom>
        </p:spPr>
      </p:pic>
      <p:sp>
        <p:nvSpPr>
          <p:cNvPr id="8" name="TextBox 7"/>
          <p:cNvSpPr txBox="1"/>
          <p:nvPr/>
        </p:nvSpPr>
        <p:spPr>
          <a:xfrm>
            <a:off x="1364636" y="2698284"/>
            <a:ext cx="3988294" cy="1846659"/>
          </a:xfrm>
          <a:prstGeom prst="rect">
            <a:avLst/>
          </a:prstGeom>
          <a:noFill/>
        </p:spPr>
        <p:txBody>
          <a:bodyPr wrap="square" rtlCol="0">
            <a:spAutoFit/>
          </a:bodyPr>
          <a:lstStyle/>
          <a:p>
            <a:r>
              <a:rPr lang="en-CA" sz="2400" b="1" u="sng" dirty="0">
                <a:effectLst>
                  <a:outerShdw blurRad="38100" dist="38100" dir="2700000" algn="tl">
                    <a:srgbClr val="000000">
                      <a:alpha val="43137"/>
                    </a:srgbClr>
                  </a:outerShdw>
                </a:effectLst>
              </a:rPr>
              <a:t>Dylan Trerice</a:t>
            </a:r>
          </a:p>
          <a:p>
            <a:pPr marL="285750" indent="-285750">
              <a:buFont typeface="Arial" panose="020B0604020202020204" pitchFamily="34" charset="0"/>
              <a:buChar char="•"/>
            </a:pPr>
            <a:r>
              <a:rPr lang="en-CA" dirty="0"/>
              <a:t>Served two and a half years</a:t>
            </a:r>
          </a:p>
          <a:p>
            <a:pPr marL="285750" indent="-285750">
              <a:buFont typeface="Arial" panose="020B0604020202020204" pitchFamily="34" charset="0"/>
              <a:buChar char="•"/>
            </a:pPr>
            <a:r>
              <a:rPr lang="en-CA" dirty="0"/>
              <a:t>Web Manager</a:t>
            </a:r>
          </a:p>
          <a:p>
            <a:pPr marL="285750" indent="-285750">
              <a:buFont typeface="Arial" panose="020B0604020202020204" pitchFamily="34" charset="0"/>
              <a:buChar char="•"/>
            </a:pPr>
            <a:r>
              <a:rPr lang="en-CA" dirty="0"/>
              <a:t>Conference Co-Chair</a:t>
            </a:r>
          </a:p>
          <a:p>
            <a:pPr marL="285750" indent="-285750">
              <a:buFont typeface="Arial" panose="020B0604020202020204" pitchFamily="34" charset="0"/>
              <a:buChar char="•"/>
            </a:pPr>
            <a:r>
              <a:rPr lang="en-CA" dirty="0"/>
              <a:t>Streamlined website &amp; social media</a:t>
            </a:r>
          </a:p>
          <a:p>
            <a:pPr marL="285750" indent="-285750">
              <a:buFont typeface="Arial" panose="020B0604020202020204" pitchFamily="34" charset="0"/>
              <a:buChar char="•"/>
            </a:pPr>
            <a:r>
              <a:rPr lang="en-CA" dirty="0"/>
              <a:t>CPF BC &amp; Yukon Treasurer</a:t>
            </a:r>
          </a:p>
        </p:txBody>
      </p:sp>
      <p:pic>
        <p:nvPicPr>
          <p:cNvPr id="9" name="Picture 8"/>
          <p:cNvPicPr/>
          <p:nvPr/>
        </p:nvPicPr>
        <p:blipFill rotWithShape="1">
          <a:blip r:embed="rId5"/>
          <a:srcRect l="50374" t="81517" r="38645" b="8968"/>
          <a:stretch/>
        </p:blipFill>
        <p:spPr bwMode="auto">
          <a:xfrm>
            <a:off x="5479881" y="1058658"/>
            <a:ext cx="1342299" cy="1381054"/>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6864435" y="909491"/>
            <a:ext cx="4236096" cy="2677656"/>
          </a:xfrm>
          <a:prstGeom prst="rect">
            <a:avLst/>
          </a:prstGeom>
          <a:noFill/>
        </p:spPr>
        <p:txBody>
          <a:bodyPr wrap="square" rtlCol="0">
            <a:spAutoFit/>
          </a:bodyPr>
          <a:lstStyle/>
          <a:p>
            <a:r>
              <a:rPr lang="en-CA" sz="2400" b="1" u="sng" dirty="0">
                <a:effectLst>
                  <a:outerShdw blurRad="38100" dist="38100" dir="2700000" algn="tl">
                    <a:srgbClr val="000000">
                      <a:alpha val="43137"/>
                    </a:srgbClr>
                  </a:outerShdw>
                </a:effectLst>
              </a:rPr>
              <a:t>Grace Ho</a:t>
            </a:r>
          </a:p>
          <a:p>
            <a:pPr marL="285750" indent="-285750">
              <a:buFont typeface="Arial" panose="020B0604020202020204" pitchFamily="34" charset="0"/>
              <a:buChar char="•"/>
            </a:pPr>
            <a:r>
              <a:rPr lang="en-CA" dirty="0"/>
              <a:t>Served four years</a:t>
            </a:r>
          </a:p>
          <a:p>
            <a:pPr marL="285750" indent="-285750">
              <a:buFont typeface="Arial" panose="020B0604020202020204" pitchFamily="34" charset="0"/>
              <a:buChar char="•"/>
            </a:pPr>
            <a:r>
              <a:rPr lang="en-CA" dirty="0"/>
              <a:t>Japanese Representative</a:t>
            </a:r>
          </a:p>
          <a:p>
            <a:pPr marL="285750" indent="-285750">
              <a:buFont typeface="Arial" panose="020B0604020202020204" pitchFamily="34" charset="0"/>
              <a:buChar char="•"/>
            </a:pPr>
            <a:r>
              <a:rPr lang="en-CA" dirty="0"/>
              <a:t>Conference Presenters Coordinator</a:t>
            </a:r>
          </a:p>
          <a:p>
            <a:pPr marL="285750" indent="-285750">
              <a:buFont typeface="Arial" panose="020B0604020202020204" pitchFamily="34" charset="0"/>
              <a:buChar char="•"/>
            </a:pPr>
            <a:r>
              <a:rPr lang="en-CA" dirty="0"/>
              <a:t>Conference Programme</a:t>
            </a:r>
          </a:p>
          <a:p>
            <a:pPr marL="285750" indent="-285750">
              <a:buFont typeface="Arial" panose="020B0604020202020204" pitchFamily="34" charset="0"/>
              <a:buChar char="•"/>
            </a:pPr>
            <a:r>
              <a:rPr lang="en-CA" dirty="0"/>
              <a:t>BCATML Welcome Brochure</a:t>
            </a:r>
          </a:p>
          <a:p>
            <a:pPr marL="285750" indent="-285750">
              <a:buFont typeface="Arial" panose="020B0604020202020204" pitchFamily="34" charset="0"/>
              <a:buChar char="•"/>
            </a:pPr>
            <a:r>
              <a:rPr lang="en-CA" dirty="0"/>
              <a:t>BCATML Calendar</a:t>
            </a:r>
          </a:p>
          <a:p>
            <a:pPr marL="285750" indent="-285750">
              <a:buFont typeface="Arial" panose="020B0604020202020204" pitchFamily="34" charset="0"/>
              <a:buChar char="•"/>
            </a:pPr>
            <a:r>
              <a:rPr lang="en-CA" dirty="0"/>
              <a:t>Metro Vancouver Japan Bowl</a:t>
            </a:r>
          </a:p>
          <a:p>
            <a:pPr marL="285750" indent="-285750">
              <a:buFont typeface="Arial" panose="020B0604020202020204" pitchFamily="34" charset="0"/>
              <a:buChar char="•"/>
            </a:pPr>
            <a:r>
              <a:rPr lang="en-CA" dirty="0"/>
              <a:t>UBC Japanese Speech Contest Judge</a:t>
            </a:r>
          </a:p>
        </p:txBody>
      </p:sp>
      <p:pic>
        <p:nvPicPr>
          <p:cNvPr id="12" name="Picture 11"/>
          <p:cNvPicPr>
            <a:picLocks noChangeAspect="1"/>
          </p:cNvPicPr>
          <p:nvPr/>
        </p:nvPicPr>
        <p:blipFill>
          <a:blip r:embed="rId6"/>
          <a:stretch>
            <a:fillRect/>
          </a:stretch>
        </p:blipFill>
        <p:spPr>
          <a:xfrm>
            <a:off x="5473247" y="3791690"/>
            <a:ext cx="1342299" cy="1342299"/>
          </a:xfrm>
          <a:prstGeom prst="rect">
            <a:avLst/>
          </a:prstGeom>
        </p:spPr>
      </p:pic>
      <p:sp>
        <p:nvSpPr>
          <p:cNvPr id="13" name="TextBox 12"/>
          <p:cNvSpPr txBox="1"/>
          <p:nvPr/>
        </p:nvSpPr>
        <p:spPr>
          <a:xfrm>
            <a:off x="6815546" y="3777924"/>
            <a:ext cx="4519724" cy="2400657"/>
          </a:xfrm>
          <a:prstGeom prst="rect">
            <a:avLst/>
          </a:prstGeom>
          <a:noFill/>
        </p:spPr>
        <p:txBody>
          <a:bodyPr wrap="square" rtlCol="0">
            <a:spAutoFit/>
          </a:bodyPr>
          <a:lstStyle/>
          <a:p>
            <a:r>
              <a:rPr lang="en-CA" sz="2400" b="1" u="sng" dirty="0">
                <a:effectLst>
                  <a:outerShdw blurRad="38100" dist="38100" dir="2700000" algn="tl">
                    <a:srgbClr val="000000">
                      <a:alpha val="43137"/>
                    </a:srgbClr>
                  </a:outerShdw>
                </a:effectLst>
              </a:rPr>
              <a:t>Angela Kleine-B</a:t>
            </a:r>
            <a:r>
              <a:rPr lang="fr-CA" sz="2400" b="1" u="sng" dirty="0">
                <a:effectLst>
                  <a:outerShdw blurRad="38100" dist="38100" dir="2700000" algn="tl">
                    <a:srgbClr val="000000">
                      <a:alpha val="43137"/>
                    </a:srgbClr>
                  </a:outerShdw>
                </a:effectLst>
              </a:rPr>
              <a:t>üning</a:t>
            </a:r>
            <a:endParaRPr lang="en-CA" sz="2400" b="1" u="sng"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CA" dirty="0"/>
              <a:t>Served twelve years</a:t>
            </a:r>
          </a:p>
          <a:p>
            <a:pPr marL="285750" indent="-285750">
              <a:buFont typeface="Arial" panose="020B0604020202020204" pitchFamily="34" charset="0"/>
              <a:buChar char="•"/>
            </a:pPr>
            <a:r>
              <a:rPr lang="en-CA" dirty="0"/>
              <a:t>German Representative</a:t>
            </a:r>
          </a:p>
          <a:p>
            <a:pPr marL="285750" indent="-285750">
              <a:buFont typeface="Arial" panose="020B0604020202020204" pitchFamily="34" charset="0"/>
              <a:buChar char="•"/>
            </a:pPr>
            <a:r>
              <a:rPr lang="en-CA" dirty="0"/>
              <a:t>Liaised with Goethe-Institute, German Language Advisor (Western Canada)</a:t>
            </a:r>
          </a:p>
          <a:p>
            <a:pPr marL="285750" indent="-285750">
              <a:buFont typeface="Arial" panose="020B0604020202020204" pitchFamily="34" charset="0"/>
              <a:buChar char="•"/>
            </a:pPr>
            <a:r>
              <a:rPr lang="en-CA" dirty="0"/>
              <a:t>Saxony Teacher exchanges w/ BCATML</a:t>
            </a:r>
          </a:p>
          <a:p>
            <a:pPr marL="285750" indent="-285750">
              <a:buFont typeface="Arial" panose="020B0604020202020204" pitchFamily="34" charset="0"/>
              <a:buChar char="•"/>
            </a:pPr>
            <a:r>
              <a:rPr lang="en-CA" dirty="0"/>
              <a:t>Organized L2 exams up to </a:t>
            </a:r>
            <a:r>
              <a:rPr lang="en-CA" u="sng" dirty="0"/>
              <a:t>C1</a:t>
            </a:r>
            <a:r>
              <a:rPr lang="en-CA" dirty="0"/>
              <a:t> proficiency!</a:t>
            </a:r>
          </a:p>
          <a:p>
            <a:pPr marL="285750" indent="-285750">
              <a:buFont typeface="Arial" panose="020B0604020202020204" pitchFamily="34" charset="0"/>
              <a:buChar char="•"/>
            </a:pPr>
            <a:r>
              <a:rPr lang="en-CA" dirty="0"/>
              <a:t>President BC Council of German Teachers</a:t>
            </a:r>
          </a:p>
        </p:txBody>
      </p:sp>
      <p:pic>
        <p:nvPicPr>
          <p:cNvPr id="10" name="Picture 9" descr="A person sitting on a bench&#10;&#10;Description automatically generated with low confidence">
            <a:extLst>
              <a:ext uri="{FF2B5EF4-FFF2-40B4-BE49-F238E27FC236}">
                <a16:creationId xmlns:a16="http://schemas.microsoft.com/office/drawing/2014/main" id="{DDA18D52-BF40-E44D-94CD-41A9F7AB443E}"/>
              </a:ext>
            </a:extLst>
          </p:cNvPr>
          <p:cNvPicPr>
            <a:picLocks noChangeAspect="1"/>
          </p:cNvPicPr>
          <p:nvPr/>
        </p:nvPicPr>
        <p:blipFill rotWithShape="1">
          <a:blip r:embed="rId7"/>
          <a:srcRect l="38992" t="32866" r="29277" b="35657"/>
          <a:stretch/>
        </p:blipFill>
        <p:spPr>
          <a:xfrm>
            <a:off x="4146" y="4825993"/>
            <a:ext cx="1360490" cy="1352516"/>
          </a:xfrm>
          <a:prstGeom prst="rect">
            <a:avLst/>
          </a:prstGeom>
        </p:spPr>
      </p:pic>
      <p:sp>
        <p:nvSpPr>
          <p:cNvPr id="14" name="TextBox 13">
            <a:extLst>
              <a:ext uri="{FF2B5EF4-FFF2-40B4-BE49-F238E27FC236}">
                <a16:creationId xmlns:a16="http://schemas.microsoft.com/office/drawing/2014/main" id="{4C8F6C29-50DB-B34A-91E5-A07E6A945785}"/>
              </a:ext>
            </a:extLst>
          </p:cNvPr>
          <p:cNvSpPr txBox="1"/>
          <p:nvPr/>
        </p:nvSpPr>
        <p:spPr>
          <a:xfrm>
            <a:off x="1359237" y="4739397"/>
            <a:ext cx="4800930" cy="1846659"/>
          </a:xfrm>
          <a:prstGeom prst="rect">
            <a:avLst/>
          </a:prstGeom>
          <a:noFill/>
        </p:spPr>
        <p:txBody>
          <a:bodyPr wrap="square" rtlCol="0">
            <a:spAutoFit/>
          </a:bodyPr>
          <a:lstStyle/>
          <a:p>
            <a:r>
              <a:rPr lang="en-CA" sz="2400" b="1" u="sng" dirty="0">
                <a:effectLst>
                  <a:outerShdw blurRad="38100" dist="38100" dir="2700000" algn="tl">
                    <a:srgbClr val="000000">
                      <a:alpha val="43137"/>
                    </a:srgbClr>
                  </a:outerShdw>
                </a:effectLst>
              </a:rPr>
              <a:t>Amandeep Chhina</a:t>
            </a:r>
          </a:p>
          <a:p>
            <a:pPr marL="285750" indent="-285750">
              <a:buFont typeface="Arial" panose="020B0604020202020204" pitchFamily="34" charset="0"/>
              <a:buChar char="•"/>
            </a:pPr>
            <a:r>
              <a:rPr lang="en-CA" dirty="0"/>
              <a:t>Served five years</a:t>
            </a:r>
          </a:p>
          <a:p>
            <a:pPr marL="285750" indent="-285750">
              <a:buFont typeface="Arial" panose="020B0604020202020204" pitchFamily="34" charset="0"/>
              <a:buChar char="•"/>
            </a:pPr>
            <a:r>
              <a:rPr lang="en-CA" dirty="0"/>
              <a:t>Punjabi Representative</a:t>
            </a:r>
          </a:p>
          <a:p>
            <a:pPr marL="285750" indent="-285750">
              <a:buFont typeface="Arial" panose="020B0604020202020204" pitchFamily="34" charset="0"/>
              <a:buChar char="•"/>
            </a:pPr>
            <a:r>
              <a:rPr lang="en-CA" dirty="0"/>
              <a:t>Conference Presenters &amp; Entertainment</a:t>
            </a:r>
          </a:p>
          <a:p>
            <a:pPr marL="285750" indent="-285750">
              <a:buFont typeface="Arial" panose="020B0604020202020204" pitchFamily="34" charset="0"/>
              <a:buChar char="•"/>
            </a:pPr>
            <a:r>
              <a:rPr lang="en-CA" dirty="0"/>
              <a:t>Advocate for Punjabi studies in SD36</a:t>
            </a:r>
          </a:p>
          <a:p>
            <a:pPr marL="285750" indent="-285750">
              <a:buFont typeface="Arial" panose="020B0604020202020204" pitchFamily="34" charset="0"/>
              <a:buChar char="•"/>
            </a:pPr>
            <a:r>
              <a:rPr lang="en-CA" dirty="0"/>
              <a:t>Punjabi speech writing and poetry contests</a:t>
            </a:r>
          </a:p>
        </p:txBody>
      </p:sp>
    </p:spTree>
    <p:extLst>
      <p:ext uri="{BB962C8B-B14F-4D97-AF65-F5344CB8AC3E}">
        <p14:creationId xmlns:p14="http://schemas.microsoft.com/office/powerpoint/2010/main" val="311407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12710" y="13593"/>
            <a:ext cx="10045020" cy="732852"/>
          </a:xfrm>
        </p:spPr>
        <p:txBody>
          <a:bodyPr>
            <a:normAutofit/>
          </a:bodyPr>
          <a:lstStyle/>
          <a:p>
            <a:r>
              <a:rPr lang="en-US" sz="2800" b="1" dirty="0">
                <a:effectLst>
                  <a:outerShdw blurRad="38100" dist="38100" dir="2700000" algn="tl">
                    <a:srgbClr val="000000">
                      <a:alpha val="43137"/>
                    </a:srgbClr>
                  </a:outerShdw>
                </a:effectLst>
              </a:rPr>
              <a:t>5. BCATML Constitutional amendment:</a:t>
            </a:r>
          </a:p>
        </p:txBody>
      </p:sp>
      <p:sp>
        <p:nvSpPr>
          <p:cNvPr id="14" name="Content Placeholder 13"/>
          <p:cNvSpPr>
            <a:spLocks noGrp="1"/>
          </p:cNvSpPr>
          <p:nvPr>
            <p:ph idx="1"/>
          </p:nvPr>
        </p:nvSpPr>
        <p:spPr>
          <a:xfrm>
            <a:off x="541176" y="746445"/>
            <a:ext cx="11038114" cy="5710339"/>
          </a:xfrm>
        </p:spPr>
        <p:txBody>
          <a:bodyPr>
            <a:normAutofit fontScale="92500" lnSpcReduction="20000"/>
          </a:bodyPr>
          <a:lstStyle/>
          <a:p>
            <a:pPr marL="45720" indent="0" algn="just">
              <a:buNone/>
            </a:pPr>
            <a:r>
              <a:rPr lang="en-CA" sz="1900" b="1" dirty="0">
                <a:solidFill>
                  <a:srgbClr val="7030A0"/>
                </a:solidFill>
              </a:rPr>
              <a:t>Motion #3: That the BCATML Constitution, article 5 – Committees, paragraph 1 be amended and read as follows:</a:t>
            </a:r>
            <a:endParaRPr lang="en-CA" sz="1900" dirty="0">
              <a:solidFill>
                <a:srgbClr val="7030A0"/>
              </a:solidFill>
            </a:endParaRPr>
          </a:p>
          <a:p>
            <a:pPr marL="45720" indent="0" algn="just">
              <a:spcBef>
                <a:spcPts val="0"/>
              </a:spcBef>
              <a:buNone/>
            </a:pPr>
            <a:br>
              <a:rPr lang="en-CA" dirty="0"/>
            </a:br>
            <a:r>
              <a:rPr lang="en-CA" b="1" i="1" dirty="0"/>
              <a:t>The executive committee shall consist of the Past-president and the following members in good standing, </a:t>
            </a:r>
            <a:r>
              <a:rPr lang="en-CA" b="1" i="1" dirty="0">
                <a:solidFill>
                  <a:srgbClr val="FF0000"/>
                </a:solidFill>
              </a:rPr>
              <a:t>all of whom </a:t>
            </a:r>
            <a:r>
              <a:rPr lang="en-CA" b="1" i="1" dirty="0"/>
              <a:t>are to be elected </a:t>
            </a:r>
            <a:r>
              <a:rPr lang="en-CA" b="1" i="1" dirty="0">
                <a:solidFill>
                  <a:srgbClr val="FF0000"/>
                </a:solidFill>
              </a:rPr>
              <a:t>annually</a:t>
            </a:r>
            <a:r>
              <a:rPr lang="en-CA" b="1" i="1" dirty="0"/>
              <a:t> at the Annual General Meeting of the BCATML</a:t>
            </a:r>
            <a:r>
              <a:rPr lang="en-CA" b="1" i="1" strike="sngStrike" dirty="0"/>
              <a:t>, for a term of one year</a:t>
            </a:r>
            <a:r>
              <a:rPr lang="en-CA" b="1" i="1" dirty="0"/>
              <a:t>. </a:t>
            </a:r>
            <a:r>
              <a:rPr lang="en-CA" b="1" i="1" dirty="0">
                <a:solidFill>
                  <a:srgbClr val="FF0000"/>
                </a:solidFill>
              </a:rPr>
              <a:t>An individual may only hold a specific position on the Executive, through re-election, for a maximum of five years</a:t>
            </a:r>
            <a:r>
              <a:rPr lang="en-CA" b="1" i="1" dirty="0"/>
              <a:t>. The executive committee shall not exceed 14 members.</a:t>
            </a:r>
          </a:p>
          <a:p>
            <a:pPr marL="365760" lvl="1" indent="0" algn="just">
              <a:buNone/>
            </a:pPr>
            <a:endParaRPr lang="en-CA" b="1" i="1" dirty="0"/>
          </a:p>
          <a:p>
            <a:pPr marL="45720" indent="0">
              <a:buNone/>
            </a:pPr>
            <a:endParaRPr lang="en-CA" i="1" u="sng" dirty="0"/>
          </a:p>
          <a:p>
            <a:pPr marL="45720" indent="0">
              <a:buNone/>
            </a:pPr>
            <a:endParaRPr lang="en-CA" i="1" u="sng" dirty="0"/>
          </a:p>
          <a:p>
            <a:pPr marL="45720" indent="0">
              <a:buNone/>
            </a:pPr>
            <a:endParaRPr lang="en-CA" i="1" u="sng" dirty="0"/>
          </a:p>
          <a:p>
            <a:pPr marL="45720" indent="0">
              <a:buNone/>
            </a:pPr>
            <a:endParaRPr lang="en-CA" i="1" u="sng" dirty="0"/>
          </a:p>
          <a:p>
            <a:pPr marL="45720" indent="0">
              <a:buNone/>
            </a:pPr>
            <a:endParaRPr lang="en-CA" i="1" u="sng" dirty="0"/>
          </a:p>
          <a:p>
            <a:pPr marL="45720" indent="0">
              <a:buNone/>
            </a:pPr>
            <a:endParaRPr lang="en-CA" i="1" u="sng" dirty="0"/>
          </a:p>
          <a:p>
            <a:pPr marL="45720" indent="0" algn="just">
              <a:buNone/>
            </a:pPr>
            <a:r>
              <a:rPr lang="en-CA" b="1" i="1" u="sng" dirty="0"/>
              <a:t>Rationale</a:t>
            </a:r>
            <a:r>
              <a:rPr lang="en-CA" b="1" i="1" dirty="0"/>
              <a:t>: By adding a term limit to each Executive position, it is hoped that this will encourage new people to become part of the Executive and bring new ideas and perhaps a different perspective. It will also encourage senior Executive members to learn other positions within the Association.</a:t>
            </a:r>
          </a:p>
        </p:txBody>
      </p:sp>
      <p:graphicFrame>
        <p:nvGraphicFramePr>
          <p:cNvPr id="2" name="Table 1"/>
          <p:cNvGraphicFramePr>
            <a:graphicFrameLocks noGrp="1"/>
          </p:cNvGraphicFramePr>
          <p:nvPr>
            <p:extLst>
              <p:ext uri="{D42A27DB-BD31-4B8C-83A1-F6EECF244321}">
                <p14:modId xmlns:p14="http://schemas.microsoft.com/office/powerpoint/2010/main" val="4149816356"/>
              </p:ext>
            </p:extLst>
          </p:nvPr>
        </p:nvGraphicFramePr>
        <p:xfrm>
          <a:off x="1504772" y="2558969"/>
          <a:ext cx="8961632" cy="2926080"/>
        </p:xfrm>
        <a:graphic>
          <a:graphicData uri="http://schemas.openxmlformats.org/drawingml/2006/table">
            <a:tbl>
              <a:tblPr firstRow="1" bandRow="1">
                <a:tableStyleId>{16D9F66E-5EB9-4882-86FB-DCBF35E3C3E4}</a:tableStyleId>
              </a:tblPr>
              <a:tblGrid>
                <a:gridCol w="3920931">
                  <a:extLst>
                    <a:ext uri="{9D8B030D-6E8A-4147-A177-3AD203B41FA5}">
                      <a16:colId xmlns:a16="http://schemas.microsoft.com/office/drawing/2014/main" val="4271158871"/>
                    </a:ext>
                  </a:extLst>
                </a:gridCol>
                <a:gridCol w="5040701">
                  <a:extLst>
                    <a:ext uri="{9D8B030D-6E8A-4147-A177-3AD203B41FA5}">
                      <a16:colId xmlns:a16="http://schemas.microsoft.com/office/drawing/2014/main" val="227200944"/>
                    </a:ext>
                  </a:extLst>
                </a:gridCol>
              </a:tblGrid>
              <a:tr h="327871">
                <a:tc>
                  <a:txBody>
                    <a:bodyPr/>
                    <a:lstStyle/>
                    <a:p>
                      <a:r>
                        <a:rPr lang="en-CA" noProof="0" dirty="0"/>
                        <a:t>a. </a:t>
                      </a:r>
                      <a:r>
                        <a:rPr lang="en-CA" u="sng" noProof="0" dirty="0"/>
                        <a:t>Table Officers</a:t>
                      </a:r>
                      <a:r>
                        <a:rPr lang="en-CA" noProof="0" dirty="0"/>
                        <a:t>:</a:t>
                      </a:r>
                    </a:p>
                  </a:txBody>
                  <a:tcPr/>
                </a:tc>
                <a:tc>
                  <a:txBody>
                    <a:bodyPr/>
                    <a:lstStyle/>
                    <a:p>
                      <a:r>
                        <a:rPr lang="en-CA" noProof="0" dirty="0"/>
                        <a:t>b. </a:t>
                      </a:r>
                      <a:r>
                        <a:rPr lang="en-CA" u="sng" noProof="0" dirty="0"/>
                        <a:t>Other members</a:t>
                      </a:r>
                      <a:r>
                        <a:rPr lang="en-CA" noProof="0" dirty="0"/>
                        <a:t>:</a:t>
                      </a:r>
                    </a:p>
                  </a:txBody>
                  <a:tcPr/>
                </a:tc>
                <a:extLst>
                  <a:ext uri="{0D108BD9-81ED-4DB2-BD59-A6C34878D82A}">
                    <a16:rowId xmlns:a16="http://schemas.microsoft.com/office/drawing/2014/main" val="464829227"/>
                  </a:ext>
                </a:extLst>
              </a:tr>
              <a:tr h="2263659">
                <a:tc>
                  <a:txBody>
                    <a:bodyPr/>
                    <a:lstStyle/>
                    <a:p>
                      <a:pPr marL="400050" indent="-400050">
                        <a:buAutoNum type="romanLcPeriod"/>
                      </a:pPr>
                      <a:r>
                        <a:rPr lang="en-CA" baseline="0" noProof="0" dirty="0"/>
                        <a:t>Past-president</a:t>
                      </a:r>
                    </a:p>
                    <a:p>
                      <a:pPr marL="400050" indent="-400050">
                        <a:buAutoNum type="romanLcPeriod"/>
                      </a:pPr>
                      <a:r>
                        <a:rPr lang="en-CA" baseline="0" noProof="0" dirty="0"/>
                        <a:t>President</a:t>
                      </a:r>
                    </a:p>
                    <a:p>
                      <a:pPr marL="400050" indent="-400050">
                        <a:buAutoNum type="romanLcPeriod"/>
                      </a:pPr>
                      <a:r>
                        <a:rPr lang="en-CA" baseline="0" noProof="0" dirty="0"/>
                        <a:t>Vice-president</a:t>
                      </a:r>
                    </a:p>
                    <a:p>
                      <a:pPr marL="400050" indent="-400050">
                        <a:buAutoNum type="romanLcPeriod"/>
                      </a:pPr>
                      <a:r>
                        <a:rPr lang="en-CA" baseline="0" noProof="0" dirty="0"/>
                        <a:t>Secretary / Membership</a:t>
                      </a:r>
                    </a:p>
                    <a:p>
                      <a:pPr marL="400050" indent="-400050">
                        <a:buAutoNum type="romanLcPeriod"/>
                      </a:pPr>
                      <a:r>
                        <a:rPr lang="en-CA" baseline="0" noProof="0" dirty="0"/>
                        <a:t>Treasurer</a:t>
                      </a:r>
                      <a:endParaRPr lang="en-CA" noProof="0" dirty="0"/>
                    </a:p>
                  </a:txBody>
                  <a:tcPr/>
                </a:tc>
                <a:tc>
                  <a:txBody>
                    <a:bodyPr/>
                    <a:lstStyle/>
                    <a:p>
                      <a:pPr marL="400050" indent="-400050">
                        <a:buAutoNum type="romanLcPeriod"/>
                      </a:pPr>
                      <a:r>
                        <a:rPr lang="en-CA" noProof="0" dirty="0"/>
                        <a:t>Elementary</a:t>
                      </a:r>
                      <a:r>
                        <a:rPr lang="fr-CA" dirty="0"/>
                        <a:t> / Middle </a:t>
                      </a:r>
                      <a:r>
                        <a:rPr lang="en-CA" noProof="0" dirty="0"/>
                        <a:t>Years Representative</a:t>
                      </a:r>
                    </a:p>
                    <a:p>
                      <a:pPr marL="400050" indent="-400050">
                        <a:buAutoNum type="romanLcPeriod"/>
                      </a:pPr>
                      <a:r>
                        <a:rPr lang="en-CA" noProof="0" dirty="0"/>
                        <a:t>French Representative</a:t>
                      </a:r>
                    </a:p>
                    <a:p>
                      <a:pPr marL="400050" indent="-400050">
                        <a:buAutoNum type="romanLcPeriod"/>
                      </a:pPr>
                      <a:r>
                        <a:rPr lang="en-CA" noProof="0" dirty="0"/>
                        <a:t>German Representative</a:t>
                      </a:r>
                    </a:p>
                    <a:p>
                      <a:pPr marL="400050" indent="-400050">
                        <a:buAutoNum type="romanLcPeriod"/>
                      </a:pPr>
                      <a:r>
                        <a:rPr lang="en-CA" noProof="0" dirty="0"/>
                        <a:t>Japanese Representative</a:t>
                      </a:r>
                    </a:p>
                    <a:p>
                      <a:pPr marL="400050" indent="-400050">
                        <a:buAutoNum type="romanLcPeriod"/>
                      </a:pPr>
                      <a:r>
                        <a:rPr lang="en-CA" noProof="0" dirty="0"/>
                        <a:t>Mandarin Representative</a:t>
                      </a:r>
                    </a:p>
                    <a:p>
                      <a:pPr marL="400050" indent="-400050">
                        <a:buAutoNum type="romanLcPeriod"/>
                      </a:pPr>
                      <a:r>
                        <a:rPr lang="en-CA" noProof="0" dirty="0"/>
                        <a:t>Punjabi</a:t>
                      </a:r>
                      <a:r>
                        <a:rPr lang="en-CA" baseline="0" noProof="0" dirty="0"/>
                        <a:t> Representative</a:t>
                      </a:r>
                    </a:p>
                    <a:p>
                      <a:pPr marL="400050" indent="-400050">
                        <a:buAutoNum type="romanLcPeriod"/>
                      </a:pPr>
                      <a:r>
                        <a:rPr lang="en-CA" baseline="0" noProof="0" dirty="0"/>
                        <a:t>Spanish Representative</a:t>
                      </a:r>
                    </a:p>
                    <a:p>
                      <a:pPr marL="400050" indent="-400050">
                        <a:buAutoNum type="romanLcPeriod"/>
                      </a:pPr>
                      <a:r>
                        <a:rPr lang="en-CA" baseline="0" noProof="0" dirty="0"/>
                        <a:t>Other Languages Representative</a:t>
                      </a:r>
                    </a:p>
                    <a:p>
                      <a:pPr marL="400050" indent="-400050">
                        <a:buAutoNum type="romanLcPeriod"/>
                      </a:pPr>
                      <a:r>
                        <a:rPr lang="en-CA" baseline="0" noProof="0" dirty="0"/>
                        <a:t>Web Manager</a:t>
                      </a:r>
                      <a:endParaRPr lang="en-CA" noProof="0" dirty="0"/>
                    </a:p>
                  </a:txBody>
                  <a:tcPr/>
                </a:tc>
                <a:extLst>
                  <a:ext uri="{0D108BD9-81ED-4DB2-BD59-A6C34878D82A}">
                    <a16:rowId xmlns:a16="http://schemas.microsoft.com/office/drawing/2014/main" val="2160668312"/>
                  </a:ext>
                </a:extLst>
              </a:tr>
            </a:tbl>
          </a:graphicData>
        </a:graphic>
      </p:graphicFrame>
    </p:spTree>
    <p:extLst>
      <p:ext uri="{BB962C8B-B14F-4D97-AF65-F5344CB8AC3E}">
        <p14:creationId xmlns:p14="http://schemas.microsoft.com/office/powerpoint/2010/main" val="276962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fun education presentation (widescreen).potx" id="{13F266B3-3667-4715-838E-2D35384A824B}" vid="{5EC2A2B6-6A5B-436A-9EF3-6607D16C2EDB}"/>
    </a:ext>
  </a:ext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D59B8A7B-DB68-4625-86A7-7FECB4C2A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C9A7CA-BEC5-41E5-AAE1-C9D7FC518E00}">
  <ds:schemaRefs>
    <ds:schemaRef ds:uri="http://schemas.microsoft.com/sharepoint/v3/contenttype/forms"/>
  </ds:schemaRefs>
</ds:datastoreItem>
</file>

<file path=customXml/itemProps3.xml><?xml version="1.0" encoding="utf-8"?>
<ds:datastoreItem xmlns:ds="http://schemas.openxmlformats.org/officeDocument/2006/customXml" ds:itemID="{B5F5AFAE-B80F-42D3-94B4-729362BC1BCB}">
  <ds:schemaRefs>
    <ds:schemaRef ds:uri="a4f35948-e619-41b3-aa29-22878b09cfd2"/>
    <ds:schemaRef ds:uri="http://schemas.microsoft.com/office/2006/metadata/properties"/>
    <ds:schemaRef ds:uri="http://purl.org/dc/dcmitype/"/>
    <ds:schemaRef ds:uri="http://purl.org/dc/terms/"/>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40262f94-9f35-4ac3-9a90-690165a166b7"/>
  </ds:schemaRefs>
</ds:datastoreItem>
</file>

<file path=docProps/app.xml><?xml version="1.0" encoding="utf-8"?>
<Properties xmlns="http://schemas.openxmlformats.org/officeDocument/2006/extended-properties" xmlns:vt="http://schemas.openxmlformats.org/officeDocument/2006/docPropsVTypes">
  <Template>Fall fun education presentation (widescreen)</Template>
  <TotalTime>554</TotalTime>
  <Words>2400</Words>
  <Application>Microsoft Macintosh PowerPoint</Application>
  <PresentationFormat>Widescreen</PresentationFormat>
  <Paragraphs>288</Paragraphs>
  <Slides>29</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Cambria</vt:lpstr>
      <vt:lpstr>Franklin Gothic Medium</vt:lpstr>
      <vt:lpstr>Back to School 16x9</vt:lpstr>
      <vt:lpstr>BCATML Annual General Meeting</vt:lpstr>
      <vt:lpstr>Establishment of quorum:</vt:lpstr>
      <vt:lpstr>BCATML Annual General Meeting Agenda:</vt:lpstr>
      <vt:lpstr>xʷməθkʷəy̓əm</vt:lpstr>
      <vt:lpstr>3. Adoption of 2020 AGM minutes:</vt:lpstr>
      <vt:lpstr>4. Recognition of BCATML Executive members:</vt:lpstr>
      <vt:lpstr>4. Recognition of BCATML Conference members:</vt:lpstr>
      <vt:lpstr>4. Retirees of BCATML Executive :</vt:lpstr>
      <vt:lpstr>5. BCATML Constitutional amendment:</vt:lpstr>
      <vt:lpstr>6. President’s report: A year in review …</vt:lpstr>
      <vt:lpstr>BCATML Memberships for the last decade:</vt:lpstr>
      <vt:lpstr>Advocacy &amp; partnerships: </vt:lpstr>
      <vt:lpstr>BCATML outreach and support: </vt:lpstr>
      <vt:lpstr>BCATML Outreach:</vt:lpstr>
      <vt:lpstr>BCATML Scholarships &amp; Grants:</vt:lpstr>
      <vt:lpstr>Advocacy: MOE bursaries for educators expanded</vt:lpstr>
      <vt:lpstr>Post-secondary Language Programs:</vt:lpstr>
      <vt:lpstr>BCATML Beautiful British Columbia Photo Contest:</vt:lpstr>
      <vt:lpstr>Truth and Reconciliation initiatives:</vt:lpstr>
      <vt:lpstr>BCATML looking ahead:</vt:lpstr>
      <vt:lpstr>BCATML Program Statement:</vt:lpstr>
      <vt:lpstr>Motion #4: To adopt the president’s report and BCATML Program Statement for 2021-2022.</vt:lpstr>
      <vt:lpstr>7. Treasurer’s report:</vt:lpstr>
      <vt:lpstr>BCATML Proposed Operating Budget 2021-2022:</vt:lpstr>
      <vt:lpstr>Motion #5: To adopt the proposed operating budget for 2021-2022.</vt:lpstr>
      <vt:lpstr>8. Election of BCATML Executive Committee 2021-2022:</vt:lpstr>
      <vt:lpstr>Only active BCTF members of BCATML may run for office and vote</vt:lpstr>
      <vt:lpstr>Motion #6: To adjourn the Annual General Meeting of the BCATML.</vt:lpstr>
      <vt:lpstr>Door prizes:</vt:lpstr>
    </vt:vector>
  </TitlesOfParts>
  <Company>SD40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BCATML Annual General Meeting</dc:title>
  <dc:creator>Rome Lavrencic</dc:creator>
  <cp:lastModifiedBy>Rome Lavrencic</cp:lastModifiedBy>
  <cp:revision>21</cp:revision>
  <dcterms:created xsi:type="dcterms:W3CDTF">2021-10-21T00:17:39Z</dcterms:created>
  <dcterms:modified xsi:type="dcterms:W3CDTF">2021-10-22T07:56:25Z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